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Override7.xml" ContentType="application/vnd.openxmlformats-officedocument.themeOverr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Override8.xml" ContentType="application/vnd.openxmlformats-officedocument.themeOverrid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Override6.xml" ContentType="application/vnd.openxmlformats-officedocument.themeOverride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heme/themeOverride4.xml" ContentType="application/vnd.openxmlformats-officedocument.themeOverr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25" r:id="rId2"/>
    <p:sldId id="331" r:id="rId3"/>
    <p:sldId id="332" r:id="rId4"/>
    <p:sldId id="352" r:id="rId5"/>
    <p:sldId id="346" r:id="rId6"/>
    <p:sldId id="347" r:id="rId7"/>
    <p:sldId id="348" r:id="rId8"/>
    <p:sldId id="368" r:id="rId9"/>
    <p:sldId id="369" r:id="rId10"/>
    <p:sldId id="370" r:id="rId11"/>
    <p:sldId id="371" r:id="rId12"/>
    <p:sldId id="372" r:id="rId13"/>
    <p:sldId id="374" r:id="rId14"/>
    <p:sldId id="378" r:id="rId15"/>
    <p:sldId id="379" r:id="rId16"/>
    <p:sldId id="353" r:id="rId17"/>
    <p:sldId id="380" r:id="rId18"/>
    <p:sldId id="334" r:id="rId19"/>
    <p:sldId id="354" r:id="rId20"/>
    <p:sldId id="337" r:id="rId21"/>
    <p:sldId id="335" r:id="rId22"/>
    <p:sldId id="336" r:id="rId23"/>
    <p:sldId id="341" r:id="rId24"/>
    <p:sldId id="342" r:id="rId25"/>
    <p:sldId id="343" r:id="rId26"/>
    <p:sldId id="344" r:id="rId27"/>
    <p:sldId id="376" r:id="rId28"/>
    <p:sldId id="377" r:id="rId29"/>
    <p:sldId id="338" r:id="rId30"/>
    <p:sldId id="373" r:id="rId31"/>
    <p:sldId id="340" r:id="rId32"/>
    <p:sldId id="381" r:id="rId33"/>
    <p:sldId id="366" r:id="rId34"/>
    <p:sldId id="367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3" r:id="rId43"/>
    <p:sldId id="362" r:id="rId44"/>
    <p:sldId id="345" r:id="rId45"/>
    <p:sldId id="364" r:id="rId46"/>
  </p:sldIdLst>
  <p:sldSz cx="9144000" cy="6858000" type="screen4x3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3333CC"/>
    <a:srgbClr val="BA0003"/>
    <a:srgbClr val="62139E"/>
    <a:srgbClr val="219797"/>
    <a:srgbClr val="E3CD74"/>
    <a:srgbClr val="EEB42D"/>
    <a:srgbClr val="EED41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0" autoAdjust="0"/>
    <p:restoredTop sz="94504" autoAdjust="0"/>
  </p:normalViewPr>
  <p:slideViewPr>
    <p:cSldViewPr>
      <p:cViewPr>
        <p:scale>
          <a:sx n="66" d="100"/>
          <a:sy n="66" d="100"/>
        </p:scale>
        <p:origin x="-142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26" y="-84"/>
      </p:cViewPr>
      <p:guideLst>
        <p:guide orient="horz" pos="3024"/>
        <p:guide pos="23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B4BF1-90CD-4994-80D7-B6A10D7E43D3}" type="datetimeFigureOut">
              <a:rPr lang="pt-BR" smtClean="0"/>
              <a:pPr/>
              <a:t>27/09/2015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CC778-779E-466F-936F-AA822415B6E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714991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4F83A60-A70A-4C35-A759-A44B98CEA1FA}" type="datetimeFigureOut">
              <a:rPr lang="pt-BR" smtClean="0"/>
              <a:pPr/>
              <a:t>27/09/2015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6D5EFA9-A741-46AB-8557-ED62BC726E3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42560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dirty="0" smtClean="0">
                <a:solidFill>
                  <a:prstClr val="black"/>
                </a:solidFill>
              </a:rPr>
              <a:t>©Grupo GppCom@DCO-UFRN</a:t>
            </a:r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6F0000-EEA9-421A-A398-EA53BA5BF011}" type="slidenum">
              <a:rPr lang="pt-BR" smtClean="0">
                <a:solidFill>
                  <a:prstClr val="black"/>
                </a:solidFill>
              </a:rPr>
              <a:pPr/>
              <a:t>1</a:t>
            </a:fld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8" name="Espaço Reservado para Data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pt-BR" dirty="0" smtClean="0">
                <a:solidFill>
                  <a:prstClr val="black"/>
                </a:solidFill>
              </a:rPr>
              <a:t>31/03/2011</a:t>
            </a:r>
            <a:endParaRPr lang="pt-BR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0378A-298C-4171-BBCA-7539D2BF46E1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30689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9580199-F511-47B0-8E84-499637128E84}" type="slidenum">
              <a:rPr lang="pt-BR" smtClean="0">
                <a:solidFill>
                  <a:prstClr val="black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1560" y="54868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305800" cy="838200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256584"/>
          </a:xfrm>
        </p:spPr>
        <p:txBody>
          <a:bodyPr/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9088" y="6453336"/>
            <a:ext cx="1295400" cy="288032"/>
          </a:xfrm>
        </p:spPr>
        <p:txBody>
          <a:bodyPr/>
          <a:lstStyle>
            <a:lvl1pPr>
              <a:defRPr/>
            </a:lvl1pPr>
          </a:lstStyle>
          <a:p>
            <a:fld id="{CB44E7A9-0A9B-4293-B1B1-B022477B5E4B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863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7C7F44-C129-4B69-BF24-F0D0DBD7AC0A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3C0751-9D60-432F-AC43-A5A60972E457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5989F-F624-4792-8EE8-7E3AA77E24F7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F0F6EA-57D3-4910-8A97-092E4916FFF7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5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98E910-3852-4039-A701-A4ED66B428F8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0EA31D-7463-4A91-94F3-1178A3EB4448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0FE579-4380-479B-9AF6-8A2BBAD1061C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86550" y="1828800"/>
            <a:ext cx="2076450" cy="42672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6076950" cy="42672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1D3C22-8A2D-4712-8D76-BD97299AC4A5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35000"/>
            <a:lum/>
          </a:blip>
          <a:srcRect/>
          <a:stretch>
            <a:fillRect l="2000" t="6000" r="2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28800"/>
            <a:ext cx="8305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667000"/>
            <a:ext cx="8305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91400" y="62484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cs typeface="Arial" charset="0"/>
              </a:defRPr>
            </a:lvl1pPr>
          </a:lstStyle>
          <a:p>
            <a:fld id="{DB7DAC3F-FC06-4846-91B5-C2DC74526F3B}" type="slidenum">
              <a:rPr lang="pt-BR"/>
              <a:pPr/>
              <a:t>‹nº›</a:t>
            </a:fld>
            <a:endParaRPr lang="pt-BR" dirty="0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6808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GppCom  -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73" r:id="rId10"/>
    <p:sldLayoutId id="214748365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z9aec.net/index.php/gnu-radio/grc-examples" TargetMode="Externa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tus.com/content/files/06983_Ettus_N200-210_DS_Flyer_HR_1.pdf" TargetMode="External"/><Relationship Id="rId2" Type="http://schemas.openxmlformats.org/officeDocument/2006/relationships/hyperlink" Target="http://gnuradio.org/redmine/projects/gnuradio/wiki/InstallingGR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files.ettus.com/uhd_docs/manual/html/usrp2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co.ct.ufrn.br/docs/Grupo_GppComv14.pdf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vmware.com.br/br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28"/>
          <p:cNvSpPr/>
          <p:nvPr/>
        </p:nvSpPr>
        <p:spPr>
          <a:xfrm>
            <a:off x="0" y="5733255"/>
            <a:ext cx="9144000" cy="1124745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156176" y="476672"/>
            <a:ext cx="263583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23528" y="2420888"/>
            <a:ext cx="84249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32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Instalação de máquina virtual, </a:t>
            </a:r>
            <a:r>
              <a:rPr lang="pt-BR" sz="3200" b="1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python</a:t>
            </a:r>
            <a:r>
              <a:rPr lang="pt-BR" sz="3200" b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, GNU </a:t>
            </a:r>
            <a:r>
              <a:rPr lang="pt-BR" sz="32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Radio e USRP</a:t>
            </a:r>
            <a:endParaRPr lang="pt-BR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251520" y="5930116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Universidade Federal do Rio Grande do Norte (UFRN)</a:t>
            </a:r>
            <a:endParaRPr lang="pt-BR" sz="28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</a:endParaRPr>
          </a:p>
        </p:txBody>
      </p:sp>
      <p:pic>
        <p:nvPicPr>
          <p:cNvPr id="12" name="Picture 11" descr="gppcom_logotipo.jpg"/>
          <p:cNvPicPr>
            <a:picLocks noChangeAspect="1"/>
          </p:cNvPicPr>
          <p:nvPr/>
        </p:nvPicPr>
        <p:blipFill>
          <a:blip r:embed="rId4" cstate="print"/>
          <a:srcRect l="5416" t="7483" r="4652" b="13955"/>
          <a:stretch>
            <a:fillRect/>
          </a:stretch>
        </p:blipFill>
        <p:spPr>
          <a:xfrm>
            <a:off x="251520" y="332656"/>
            <a:ext cx="2220878" cy="14550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4149080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dirty="0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Vicente Sousa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b="1" dirty="0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GppCom/DCO/UFRN</a:t>
            </a:r>
            <a:endParaRPr lang="pt-BR" sz="2400" b="1" dirty="0" smtClean="0">
              <a:solidFill>
                <a:srgbClr val="1F497D">
                  <a:lumMod val="75000"/>
                </a:srgbClr>
              </a:solidFill>
              <a:latin typeface="Times New Roman"/>
            </a:endParaRPr>
          </a:p>
        </p:txBody>
      </p:sp>
      <p:pic>
        <p:nvPicPr>
          <p:cNvPr id="10" name="Picture 9" descr="dc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832" y="476672"/>
            <a:ext cx="2694195" cy="1080000"/>
          </a:xfrm>
          <a:prstGeom prst="rect">
            <a:avLst/>
          </a:prstGeom>
        </p:spPr>
      </p:pic>
      <p:sp>
        <p:nvSpPr>
          <p:cNvPr id="9" name="Rectangle 12"/>
          <p:cNvSpPr/>
          <p:nvPr/>
        </p:nvSpPr>
        <p:spPr>
          <a:xfrm>
            <a:off x="827584" y="5157192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1600" b="1" dirty="0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Natal, 20/09/2012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</a:t>
            </a:r>
            <a:r>
              <a:rPr lang="pt-BR" sz="3200" dirty="0" smtClean="0"/>
              <a:t>. Iniciando a Máquina Virtual</a:t>
            </a:r>
            <a:endParaRPr lang="pt-BR" sz="3200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583488" cy="5256584"/>
          </a:xfrm>
        </p:spPr>
        <p:txBody>
          <a:bodyPr/>
          <a:lstStyle/>
          <a:p>
            <a:r>
              <a:rPr lang="pt-BR" sz="2400" dirty="0" smtClean="0"/>
              <a:t>Com isso, a máquina virtual deve aparecer na lateral esquerda do vmplayer. </a:t>
            </a:r>
          </a:p>
          <a:p>
            <a:r>
              <a:rPr lang="pt-BR" sz="2400" dirty="0" smtClean="0"/>
              <a:t>Para </a:t>
            </a:r>
            <a:r>
              <a:rPr lang="pt-BR" sz="2400" dirty="0"/>
              <a:t>iniciá-la, basta clicar duas vezes sobre seu nome. </a:t>
            </a:r>
            <a:endParaRPr lang="pt-BR" sz="2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08" y="2428868"/>
            <a:ext cx="4176464" cy="377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645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</a:t>
            </a:r>
            <a:r>
              <a:rPr lang="pt-BR" sz="3200" dirty="0" smtClean="0"/>
              <a:t>. Iniciando a Máquina Virtual</a:t>
            </a:r>
            <a:endParaRPr lang="pt-BR" sz="3200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583488" cy="5256584"/>
          </a:xfrm>
        </p:spPr>
        <p:txBody>
          <a:bodyPr/>
          <a:lstStyle/>
          <a:p>
            <a:r>
              <a:rPr lang="pt-BR" sz="2800" dirty="0" smtClean="0"/>
              <a:t>Quando </a:t>
            </a:r>
            <a:r>
              <a:rPr lang="pt-BR" sz="2800" dirty="0"/>
              <a:t>pela primeira vez, aparecerá uma janela perguntando se a máquina virtual foi copiada ou movida, ponha que foi </a:t>
            </a:r>
            <a:r>
              <a:rPr lang="pt-BR" sz="2800" dirty="0" smtClean="0"/>
              <a:t>copiada.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52936"/>
            <a:ext cx="352425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602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</a:t>
            </a:r>
            <a:r>
              <a:rPr lang="pt-BR" sz="3200" dirty="0" smtClean="0"/>
              <a:t>. Iniciando a Máquina Virtual</a:t>
            </a:r>
            <a:endParaRPr lang="pt-BR" sz="3200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5256584"/>
          </a:xfrm>
        </p:spPr>
        <p:txBody>
          <a:bodyPr/>
          <a:lstStyle/>
          <a:p>
            <a:r>
              <a:rPr lang="pt-BR" sz="2400" dirty="0" smtClean="0"/>
              <a:t>Podem aparecer </a:t>
            </a:r>
            <a:r>
              <a:rPr lang="pt-BR" sz="2400" dirty="0"/>
              <a:t>algumas janelas de alerta, como </a:t>
            </a:r>
            <a:r>
              <a:rPr lang="pt-BR" sz="2400" dirty="0" smtClean="0"/>
              <a:t>indicando </a:t>
            </a:r>
            <a:r>
              <a:rPr lang="pt-BR" sz="2400" dirty="0"/>
              <a:t>a falta de memória reservada para swap </a:t>
            </a:r>
            <a:r>
              <a:rPr lang="pt-BR" sz="2400" dirty="0" smtClean="0"/>
              <a:t>ou acerca </a:t>
            </a:r>
            <a:r>
              <a:rPr lang="pt-BR" sz="2400" dirty="0"/>
              <a:t>de dispositívos removíveis conectados ao </a:t>
            </a:r>
            <a:r>
              <a:rPr lang="pt-BR" sz="2400" dirty="0" smtClean="0"/>
              <a:t>computador. </a:t>
            </a:r>
          </a:p>
          <a:p>
            <a:r>
              <a:rPr lang="pt-BR" sz="2400" dirty="0" smtClean="0"/>
              <a:t>Clique em OK. Dessa forma, abrirá </a:t>
            </a:r>
            <a:r>
              <a:rPr lang="pt-BR" sz="2400" dirty="0"/>
              <a:t>a tela de login do </a:t>
            </a:r>
            <a:r>
              <a:rPr lang="pt-BR" sz="2400" dirty="0" smtClean="0"/>
              <a:t>Ubuntu.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42" y="3286124"/>
            <a:ext cx="3528392" cy="299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2132" y="5929330"/>
            <a:ext cx="2492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Usuário</a:t>
            </a:r>
            <a:r>
              <a:rPr lang="en-US" sz="1200" b="1" dirty="0" smtClean="0"/>
              <a:t> e </a:t>
            </a:r>
            <a:r>
              <a:rPr lang="en-US" sz="1200" b="1" dirty="0" err="1" smtClean="0"/>
              <a:t>Senha</a:t>
            </a:r>
            <a:r>
              <a:rPr lang="en-US" sz="1200" b="1" dirty="0" smtClean="0"/>
              <a:t>: </a:t>
            </a:r>
            <a:r>
              <a:rPr lang="en-US" sz="1200" dirty="0" err="1" smtClean="0"/>
              <a:t>gppcom</a:t>
            </a:r>
            <a:endParaRPr 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129569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Outras configurações</a:t>
            </a:r>
            <a:endParaRPr lang="pt-BR" sz="3200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1368152"/>
          </a:xfrm>
        </p:spPr>
        <p:txBody>
          <a:bodyPr/>
          <a:lstStyle/>
          <a:p>
            <a:r>
              <a:rPr lang="pt-BR" sz="2400" dirty="0" smtClean="0"/>
              <a:t>Ativar o som</a:t>
            </a:r>
          </a:p>
          <a:p>
            <a:r>
              <a:rPr lang="pt-BR" sz="2400" dirty="0" smtClean="0"/>
              <a:t>Após aberta a Máquina Virtual, pressione o atalho </a:t>
            </a:r>
            <a:r>
              <a:rPr lang="pt-BR" sz="2400" dirty="0" err="1" smtClean="0"/>
              <a:t>Ctrl</a:t>
            </a:r>
            <a:r>
              <a:rPr lang="pt-BR" sz="2400" dirty="0" smtClean="0"/>
              <a:t>+D, que abrirá a janela de configurações do </a:t>
            </a:r>
            <a:r>
              <a:rPr lang="pt-BR" sz="2400" dirty="0" err="1" smtClean="0"/>
              <a:t>VMWare</a:t>
            </a:r>
            <a:r>
              <a:rPr lang="pt-BR" sz="2400" dirty="0" smtClean="0"/>
              <a:t>, </a:t>
            </a:r>
          </a:p>
          <a:p>
            <a:r>
              <a:rPr lang="pt-BR" sz="2400" dirty="0" smtClean="0"/>
              <a:t>Clique em </a:t>
            </a:r>
            <a:r>
              <a:rPr lang="pt-BR" sz="2400" dirty="0" err="1" smtClean="0"/>
              <a:t>Sound</a:t>
            </a:r>
            <a:r>
              <a:rPr lang="pt-BR" sz="2400" dirty="0" smtClean="0"/>
              <a:t> </a:t>
            </a:r>
            <a:r>
              <a:rPr lang="pt-BR" sz="2400" dirty="0" err="1" smtClean="0"/>
              <a:t>Card</a:t>
            </a:r>
            <a:r>
              <a:rPr lang="pt-BR" sz="2400" dirty="0" smtClean="0"/>
              <a:t> e marque </a:t>
            </a:r>
            <a:r>
              <a:rPr lang="pt-BR" sz="2400" b="1" i="1" dirty="0" err="1" smtClean="0"/>
              <a:t>Connected</a:t>
            </a:r>
            <a:r>
              <a:rPr lang="pt-BR" sz="2400" b="1" i="1" dirty="0" smtClean="0"/>
              <a:t> </a:t>
            </a:r>
            <a:r>
              <a:rPr lang="pt-BR" sz="2400" dirty="0" smtClean="0"/>
              <a:t>nas opções que aparecerão à direita, pondo para salvar, em seguida.</a:t>
            </a:r>
          </a:p>
          <a:p>
            <a:endParaRPr lang="pt-BR" sz="2400" dirty="0" smtClean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212976"/>
            <a:ext cx="4730307" cy="34000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569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Outras configurações</a:t>
            </a:r>
            <a:endParaRPr lang="pt-BR" sz="3200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1368152"/>
          </a:xfrm>
        </p:spPr>
        <p:txBody>
          <a:bodyPr/>
          <a:lstStyle/>
          <a:p>
            <a:r>
              <a:rPr lang="pt-BR" sz="2400" dirty="0" smtClean="0"/>
              <a:t>Configurações específicas do </a:t>
            </a:r>
            <a:r>
              <a:rPr lang="pt-BR" sz="2400" dirty="0" err="1" smtClean="0"/>
              <a:t>Python</a:t>
            </a:r>
            <a:r>
              <a:rPr lang="pt-BR" sz="2400" dirty="0" smtClean="0"/>
              <a:t> (</a:t>
            </a:r>
            <a:r>
              <a:rPr lang="pt-BR" sz="2400" dirty="0" err="1" smtClean="0"/>
              <a:t>Canopy</a:t>
            </a:r>
            <a:r>
              <a:rPr lang="pt-BR" sz="2400" dirty="0" smtClean="0"/>
              <a:t>)</a:t>
            </a:r>
          </a:p>
          <a:p>
            <a:pPr lvl="1"/>
            <a:r>
              <a:rPr lang="pt-BR" sz="2200" dirty="0" smtClean="0"/>
              <a:t>Abrir o arquivo .</a:t>
            </a:r>
            <a:r>
              <a:rPr lang="pt-BR" sz="2200" dirty="0" err="1" smtClean="0"/>
              <a:t>bashrc</a:t>
            </a:r>
            <a:r>
              <a:rPr lang="pt-BR" sz="2200" dirty="0" smtClean="0"/>
              <a:t> que fica na pasta home</a:t>
            </a:r>
          </a:p>
          <a:p>
            <a:pPr lvl="1"/>
            <a:r>
              <a:rPr lang="pt-BR" sz="2200" dirty="0" smtClean="0"/>
              <a:t>Em um terminal, digite: </a:t>
            </a:r>
            <a:r>
              <a:rPr lang="pt-BR" sz="2200" i="1" dirty="0" err="1" smtClean="0"/>
              <a:t>gedit</a:t>
            </a:r>
            <a:r>
              <a:rPr lang="pt-BR" sz="2200" i="1" dirty="0" smtClean="0"/>
              <a:t> ~/.</a:t>
            </a:r>
            <a:r>
              <a:rPr lang="pt-BR" sz="2200" i="1" dirty="0" err="1" smtClean="0"/>
              <a:t>bashrc</a:t>
            </a:r>
            <a:r>
              <a:rPr lang="pt-BR" sz="2200" i="1" dirty="0" smtClean="0"/>
              <a:t> </a:t>
            </a:r>
          </a:p>
          <a:p>
            <a:pPr lvl="1"/>
            <a:r>
              <a:rPr lang="pt-BR" sz="2200" dirty="0" smtClean="0"/>
              <a:t>Comentar a última linha do arquivo (adicionar #). Ela deve ficar assim:</a:t>
            </a:r>
            <a:endParaRPr lang="en-US" sz="2200" dirty="0" smtClean="0"/>
          </a:p>
          <a:p>
            <a:pPr lvl="2">
              <a:buNone/>
            </a:pPr>
            <a:r>
              <a:rPr lang="en-US" sz="1400" dirty="0" smtClean="0"/>
              <a:t># VIRTUAL_ENV_DISABLE_PROMPT=1 source ~/</a:t>
            </a:r>
            <a:r>
              <a:rPr lang="en-US" sz="1400" dirty="0" err="1" smtClean="0"/>
              <a:t>Enthought</a:t>
            </a:r>
            <a:r>
              <a:rPr lang="en-US" sz="1400" dirty="0" smtClean="0"/>
              <a:t>/Canopy_32bit/User/bin/activate</a:t>
            </a:r>
            <a:endParaRPr lang="pt-BR" sz="8800" dirty="0" smtClean="0"/>
          </a:p>
          <a:p>
            <a:pPr lvl="1"/>
            <a:r>
              <a:rPr lang="pt-BR" sz="2200" dirty="0" smtClean="0"/>
              <a:t>Criação de links simbólicos. Em um terminal digite: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i="1" dirty="0" smtClean="0"/>
              <a:t>		</a:t>
            </a:r>
            <a:r>
              <a:rPr lang="en-US" sz="1800" i="1" dirty="0" err="1" smtClean="0"/>
              <a:t>ln</a:t>
            </a:r>
            <a:r>
              <a:rPr lang="en-US" sz="1800" i="1" dirty="0" smtClean="0"/>
              <a:t> -</a:t>
            </a:r>
            <a:r>
              <a:rPr lang="en-US" sz="1800" i="1" dirty="0" err="1" smtClean="0"/>
              <a:t>fs</a:t>
            </a:r>
            <a:r>
              <a:rPr lang="en-US" sz="1800" i="1" dirty="0" smtClean="0"/>
              <a:t> /</a:t>
            </a:r>
            <a:r>
              <a:rPr lang="en-US" sz="1800" i="1" dirty="0" err="1" smtClean="0"/>
              <a:t>usr</a:t>
            </a:r>
            <a:r>
              <a:rPr lang="en-US" sz="1800" i="1" dirty="0" smtClean="0"/>
              <a:t>/local/lib/python2.7/dist-packages/</a:t>
            </a:r>
            <a:r>
              <a:rPr lang="en-US" sz="1800" i="1" dirty="0" err="1" smtClean="0"/>
              <a:t>gnuradio</a:t>
            </a:r>
            <a:r>
              <a:rPr lang="en-US" sz="1800" i="1" dirty="0" smtClean="0"/>
              <a:t> /home/</a:t>
            </a:r>
            <a:r>
              <a:rPr lang="en-US" sz="1800" i="1" dirty="0" err="1" smtClean="0"/>
              <a:t>minicurso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Enthought</a:t>
            </a:r>
            <a:r>
              <a:rPr lang="en-US" sz="1800" i="1" dirty="0" smtClean="0"/>
              <a:t>/Canopy_32bit/User/lib/python2.7/site-packages/</a:t>
            </a:r>
            <a:endParaRPr lang="pt-BR" sz="2000" dirty="0" smtClean="0"/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 smtClean="0"/>
              <a:t> </a:t>
            </a:r>
            <a:r>
              <a:rPr lang="en-US" sz="1800" i="1" dirty="0" smtClean="0"/>
              <a:t>		</a:t>
            </a:r>
            <a:r>
              <a:rPr lang="en-US" sz="1800" i="1" dirty="0" err="1" smtClean="0"/>
              <a:t>ln</a:t>
            </a:r>
            <a:r>
              <a:rPr lang="en-US" sz="1800" i="1" dirty="0" smtClean="0"/>
              <a:t> -</a:t>
            </a:r>
            <a:r>
              <a:rPr lang="en-US" sz="1800" i="1" dirty="0" err="1" smtClean="0"/>
              <a:t>fs</a:t>
            </a:r>
            <a:r>
              <a:rPr lang="en-US" sz="1800" i="1" dirty="0" smtClean="0"/>
              <a:t> /</a:t>
            </a:r>
            <a:r>
              <a:rPr lang="en-US" sz="1800" i="1" dirty="0" err="1" smtClean="0"/>
              <a:t>usr</a:t>
            </a:r>
            <a:r>
              <a:rPr lang="en-US" sz="1800" i="1" dirty="0" smtClean="0"/>
              <a:t>/local/lib/python2.7/dist-packages/</a:t>
            </a:r>
            <a:r>
              <a:rPr lang="en-US" sz="1800" i="1" dirty="0" err="1" smtClean="0"/>
              <a:t>gnuradio</a:t>
            </a:r>
            <a:r>
              <a:rPr lang="en-US" sz="1800" i="1" dirty="0" smtClean="0"/>
              <a:t> /home/</a:t>
            </a:r>
            <a:r>
              <a:rPr lang="en-US" sz="1800" i="1" dirty="0" err="1" smtClean="0"/>
              <a:t>minicurso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Enthought</a:t>
            </a:r>
            <a:r>
              <a:rPr lang="en-US" sz="1800" i="1" dirty="0" smtClean="0"/>
              <a:t>/Canopy_32bit/User/lib/python2.7/site-packages/</a:t>
            </a:r>
            <a:endParaRPr lang="en-US" sz="1800" dirty="0" smtClean="0"/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i="1" dirty="0" smtClean="0"/>
              <a:t>		</a:t>
            </a:r>
            <a:r>
              <a:rPr lang="en-US" sz="1800" i="1" dirty="0" err="1" smtClean="0"/>
              <a:t>ln</a:t>
            </a:r>
            <a:r>
              <a:rPr lang="en-US" sz="1800" i="1" dirty="0" smtClean="0"/>
              <a:t> -</a:t>
            </a:r>
            <a:r>
              <a:rPr lang="en-US" sz="1800" i="1" dirty="0" err="1" smtClean="0"/>
              <a:t>fs</a:t>
            </a:r>
            <a:r>
              <a:rPr lang="en-US" sz="1800" i="1" dirty="0" smtClean="0"/>
              <a:t> /</a:t>
            </a:r>
            <a:r>
              <a:rPr lang="en-US" sz="1800" i="1" dirty="0" err="1" smtClean="0"/>
              <a:t>usr</a:t>
            </a:r>
            <a:r>
              <a:rPr lang="en-US" sz="1800" i="1" dirty="0" smtClean="0"/>
              <a:t>/local/lib/python2.7/dist-packages/gruel /home/</a:t>
            </a:r>
            <a:r>
              <a:rPr lang="en-US" sz="1800" i="1" dirty="0" err="1" smtClean="0"/>
              <a:t>minicurso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Enthought</a:t>
            </a:r>
            <a:r>
              <a:rPr lang="en-US" sz="1800" i="1" dirty="0" smtClean="0"/>
              <a:t>/Canopy_32bit/User/lib/python2.7/site-packages/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i="1" dirty="0" smtClean="0"/>
              <a:t>		</a:t>
            </a:r>
            <a:r>
              <a:rPr lang="en-US" sz="1800" i="1" dirty="0" err="1" smtClean="0"/>
              <a:t>ln</a:t>
            </a:r>
            <a:r>
              <a:rPr lang="en-US" sz="1800" i="1" dirty="0" smtClean="0"/>
              <a:t> -</a:t>
            </a:r>
            <a:r>
              <a:rPr lang="en-US" sz="1800" i="1" dirty="0" err="1" smtClean="0"/>
              <a:t>fs</a:t>
            </a:r>
            <a:r>
              <a:rPr lang="en-US" sz="1800" i="1" dirty="0" smtClean="0"/>
              <a:t> /</a:t>
            </a:r>
            <a:r>
              <a:rPr lang="en-US" sz="1800" i="1" dirty="0" err="1" smtClean="0"/>
              <a:t>usr</a:t>
            </a:r>
            <a:r>
              <a:rPr lang="en-US" sz="1800" i="1" dirty="0" smtClean="0"/>
              <a:t>/local/lib/python2.7/dist-packages/</a:t>
            </a:r>
            <a:r>
              <a:rPr lang="en-US" sz="1800" i="1" dirty="0" err="1" smtClean="0"/>
              <a:t>grc_gnuradio</a:t>
            </a:r>
            <a:r>
              <a:rPr lang="en-US" sz="1800" i="1" dirty="0" smtClean="0"/>
              <a:t> /home/</a:t>
            </a:r>
            <a:r>
              <a:rPr lang="en-US" sz="1800" i="1" dirty="0" err="1" smtClean="0"/>
              <a:t>minicurso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Enthought</a:t>
            </a:r>
            <a:r>
              <a:rPr lang="en-US" sz="1800" i="1" dirty="0" smtClean="0"/>
              <a:t>/Canopy_32bit/User/lib/python2.7/site-packages/</a:t>
            </a:r>
            <a:endParaRPr lang="pt-BR" sz="1800" dirty="0" smtClean="0"/>
          </a:p>
        </p:txBody>
      </p:sp>
    </p:spTree>
    <p:extLst>
      <p:ext uri="{BB962C8B-B14F-4D97-AF65-F5344CB8AC3E}">
        <p14:creationId xmlns="" xmlns:p14="http://schemas.microsoft.com/office/powerpoint/2010/main" val="12956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Outras configurações</a:t>
            </a:r>
            <a:endParaRPr lang="pt-BR" sz="3200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1368152"/>
          </a:xfrm>
        </p:spPr>
        <p:txBody>
          <a:bodyPr/>
          <a:lstStyle/>
          <a:p>
            <a:r>
              <a:rPr lang="pt-BR" sz="2400" dirty="0" smtClean="0"/>
              <a:t>Instalação do pacote </a:t>
            </a:r>
            <a:r>
              <a:rPr lang="pt-BR" sz="2400" dirty="0" err="1" smtClean="0"/>
              <a:t>Spicy</a:t>
            </a:r>
            <a:r>
              <a:rPr lang="pt-BR" sz="2400" dirty="0" smtClean="0"/>
              <a:t>. Em um terminal, digite:</a:t>
            </a:r>
          </a:p>
          <a:p>
            <a:pPr lvl="2">
              <a:buNone/>
            </a:pPr>
            <a:endParaRPr lang="en-US" sz="1600" dirty="0" smtClean="0"/>
          </a:p>
          <a:p>
            <a:pPr lvl="2"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apt-get install python-</a:t>
            </a:r>
            <a:r>
              <a:rPr lang="en-US" dirty="0" err="1" smtClean="0"/>
              <a:t>scipy</a:t>
            </a:r>
            <a:endParaRPr lang="en-US" dirty="0" smtClean="0"/>
          </a:p>
          <a:p>
            <a:pPr lvl="2">
              <a:buNone/>
            </a:pPr>
            <a:r>
              <a:rPr lang="en-US" sz="1600" dirty="0" smtClean="0"/>
              <a:t>	</a:t>
            </a:r>
            <a:endParaRPr lang="pt-BR" sz="1600" dirty="0" smtClean="0"/>
          </a:p>
          <a:p>
            <a:pPr lvl="1"/>
            <a:endParaRPr lang="pt-BR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129569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Linux no MAC (Opcional)</a:t>
            </a:r>
          </a:p>
          <a:p>
            <a:r>
              <a:rPr lang="pt-BR" dirty="0" smtClean="0"/>
              <a:t>Instalação do GNU Radio no Linux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da USRP N210</a:t>
            </a:r>
          </a:p>
          <a:p>
            <a:pPr lvl="1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Física</a:t>
            </a:r>
          </a:p>
          <a:p>
            <a:pPr lvl="1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Firmware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GNU Radio Companion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Pré-requisitos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Execute no terminal o seguinte comando, caso não tenha os pacotes abaixo instalados.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Configure a variável ambiente:</a:t>
            </a: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 algn="just">
              <a:buNone/>
            </a:pPr>
            <a:r>
              <a:rPr lang="pt-BR" sz="2000" b="1" dirty="0" smtClean="0"/>
              <a:t>Observação: </a:t>
            </a:r>
            <a:r>
              <a:rPr lang="pt-BR" sz="2000" dirty="0"/>
              <a:t>O</a:t>
            </a:r>
            <a:r>
              <a:rPr lang="pt-BR" sz="2000" dirty="0" smtClean="0"/>
              <a:t>s comandos acima são indicados a usuários do </a:t>
            </a:r>
            <a:r>
              <a:rPr lang="pt-BR" sz="2000" dirty="0" err="1" smtClean="0"/>
              <a:t>Ubuntu</a:t>
            </a:r>
            <a:r>
              <a:rPr lang="pt-BR" sz="2000" dirty="0" smtClean="0"/>
              <a:t> 14.04. Caso utilize uma versão diferente do </a:t>
            </a:r>
            <a:r>
              <a:rPr lang="pt-BR" sz="2000" dirty="0" err="1" smtClean="0"/>
              <a:t>Ubuntu</a:t>
            </a:r>
            <a:r>
              <a:rPr lang="pt-BR" sz="2000" dirty="0"/>
              <a:t>, consulte o site: </a:t>
            </a:r>
            <a:r>
              <a:rPr lang="pt-BR" sz="2000" u="sng" dirty="0"/>
              <a:t>http://gnuradio.org/redmine/projects/gnuradio/wiki/UbuntuInstall</a:t>
            </a:r>
            <a:endParaRPr lang="pt-BR" sz="2000" b="1" u="sng" dirty="0" smtClean="0"/>
          </a:p>
          <a:p>
            <a:pPr marL="0" indent="0">
              <a:buNone/>
            </a:pPr>
            <a:r>
              <a:rPr lang="pt-BR" sz="2000" b="1" dirty="0" smtClean="0"/>
              <a:t> </a:t>
            </a:r>
            <a:endParaRPr lang="pt-BR" sz="2000" dirty="0" smtClean="0"/>
          </a:p>
        </p:txBody>
      </p:sp>
      <p:sp>
        <p:nvSpPr>
          <p:cNvPr id="4" name="Retângulo 3"/>
          <p:cNvSpPr/>
          <p:nvPr/>
        </p:nvSpPr>
        <p:spPr bwMode="auto">
          <a:xfrm>
            <a:off x="693416" y="1916832"/>
            <a:ext cx="7128792" cy="18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pt-BR" dirty="0" smtClean="0">
                <a:latin typeface="+mn-lt"/>
              </a:rPr>
              <a:t>$ </a:t>
            </a:r>
            <a:r>
              <a:rPr lang="pt-BR" dirty="0" err="1" smtClean="0">
                <a:latin typeface="+mn-lt"/>
              </a:rPr>
              <a:t>sudo</a:t>
            </a:r>
            <a:r>
              <a:rPr lang="pt-BR" dirty="0" smtClean="0">
                <a:latin typeface="+mn-lt"/>
              </a:rPr>
              <a:t> </a:t>
            </a:r>
            <a:r>
              <a:rPr lang="pt-BR" dirty="0" err="1">
                <a:latin typeface="+mn-lt"/>
              </a:rPr>
              <a:t>apt-get</a:t>
            </a:r>
            <a:r>
              <a:rPr lang="pt-BR" dirty="0">
                <a:latin typeface="+mn-lt"/>
              </a:rPr>
              <a:t> -y </a:t>
            </a:r>
            <a:r>
              <a:rPr lang="pt-BR" dirty="0" err="1">
                <a:latin typeface="+mn-lt"/>
              </a:rPr>
              <a:t>install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git</a:t>
            </a:r>
            <a:r>
              <a:rPr lang="pt-BR" dirty="0">
                <a:latin typeface="+mn-lt"/>
              </a:rPr>
              <a:t>-core </a:t>
            </a:r>
            <a:r>
              <a:rPr lang="pt-BR" dirty="0" err="1">
                <a:latin typeface="+mn-lt"/>
              </a:rPr>
              <a:t>cmake</a:t>
            </a:r>
            <a:r>
              <a:rPr lang="pt-BR" dirty="0">
                <a:latin typeface="+mn-lt"/>
              </a:rPr>
              <a:t> g++ </a:t>
            </a:r>
            <a:r>
              <a:rPr lang="pt-BR" dirty="0" err="1">
                <a:latin typeface="+mn-lt"/>
              </a:rPr>
              <a:t>python-dev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swig</a:t>
            </a:r>
            <a:r>
              <a:rPr lang="pt-BR" dirty="0">
                <a:latin typeface="+mn-lt"/>
              </a:rPr>
              <a:t> \</a:t>
            </a:r>
            <a:r>
              <a:rPr lang="pt-BR" dirty="0" err="1">
                <a:latin typeface="+mn-lt"/>
              </a:rPr>
              <a:t>pkg-config</a:t>
            </a:r>
            <a:r>
              <a:rPr lang="pt-BR" dirty="0">
                <a:latin typeface="+mn-lt"/>
              </a:rPr>
              <a:t> libfftw3-dev libboost1.55-all-dev </a:t>
            </a:r>
            <a:r>
              <a:rPr lang="pt-BR" dirty="0" err="1">
                <a:latin typeface="+mn-lt"/>
              </a:rPr>
              <a:t>libcppunit-dev</a:t>
            </a:r>
            <a:r>
              <a:rPr lang="pt-BR" dirty="0">
                <a:latin typeface="+mn-lt"/>
              </a:rPr>
              <a:t> libgsl0-dev \</a:t>
            </a:r>
            <a:r>
              <a:rPr lang="pt-BR" dirty="0" err="1">
                <a:latin typeface="+mn-lt"/>
              </a:rPr>
              <a:t>libusb-dev</a:t>
            </a:r>
            <a:r>
              <a:rPr lang="pt-BR" dirty="0">
                <a:latin typeface="+mn-lt"/>
              </a:rPr>
              <a:t> libsdl1.2-dev python-wxgtk2.8 </a:t>
            </a:r>
            <a:r>
              <a:rPr lang="pt-BR" dirty="0" err="1">
                <a:latin typeface="+mn-lt"/>
              </a:rPr>
              <a:t>python-numpy</a:t>
            </a:r>
            <a:r>
              <a:rPr lang="pt-BR" dirty="0">
                <a:latin typeface="+mn-lt"/>
              </a:rPr>
              <a:t> \</a:t>
            </a:r>
            <a:r>
              <a:rPr lang="pt-BR" dirty="0" err="1">
                <a:latin typeface="+mn-lt"/>
              </a:rPr>
              <a:t>python-cheetah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python-lxml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doxygen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libxi-dev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python-sip</a:t>
            </a:r>
            <a:r>
              <a:rPr lang="pt-BR" dirty="0">
                <a:latin typeface="+mn-lt"/>
              </a:rPr>
              <a:t> \libqt4-opengl-dev </a:t>
            </a:r>
            <a:r>
              <a:rPr lang="pt-BR" dirty="0" err="1">
                <a:latin typeface="+mn-lt"/>
              </a:rPr>
              <a:t>libqwt-dev</a:t>
            </a:r>
            <a:r>
              <a:rPr lang="pt-BR" dirty="0">
                <a:latin typeface="+mn-lt"/>
              </a:rPr>
              <a:t> libfontconfig1-dev </a:t>
            </a:r>
            <a:r>
              <a:rPr lang="pt-BR" dirty="0" err="1">
                <a:latin typeface="+mn-lt"/>
              </a:rPr>
              <a:t>libxrender-dev</a:t>
            </a:r>
            <a:r>
              <a:rPr lang="pt-BR" dirty="0">
                <a:latin typeface="+mn-lt"/>
              </a:rPr>
              <a:t> \</a:t>
            </a:r>
            <a:r>
              <a:rPr lang="pt-BR" dirty="0" err="1">
                <a:latin typeface="+mn-lt"/>
              </a:rPr>
              <a:t>python-sip</a:t>
            </a:r>
            <a:r>
              <a:rPr lang="pt-BR" dirty="0">
                <a:latin typeface="+mn-lt"/>
              </a:rPr>
              <a:t> </a:t>
            </a:r>
            <a:r>
              <a:rPr lang="pt-BR" dirty="0" err="1">
                <a:latin typeface="+mn-lt"/>
              </a:rPr>
              <a:t>python-sip-dev</a:t>
            </a:r>
            <a:endParaRPr kumimoji="0" lang="pt-B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Retângulo 4"/>
          <p:cNvSpPr/>
          <p:nvPr/>
        </p:nvSpPr>
        <p:spPr bwMode="auto">
          <a:xfrm>
            <a:off x="663530" y="4581128"/>
            <a:ext cx="7128792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pt-BR" dirty="0" smtClean="0"/>
              <a:t>$ </a:t>
            </a:r>
            <a:r>
              <a:rPr lang="pt-BR" dirty="0" err="1" smtClean="0"/>
              <a:t>export</a:t>
            </a:r>
            <a:r>
              <a:rPr lang="pt-BR" dirty="0" smtClean="0"/>
              <a:t> </a:t>
            </a:r>
            <a:r>
              <a:rPr lang="pt-BR" dirty="0"/>
              <a:t>PYTHONPATH=/</a:t>
            </a:r>
            <a:r>
              <a:rPr lang="pt-BR" dirty="0" err="1"/>
              <a:t>opt</a:t>
            </a:r>
            <a:r>
              <a:rPr lang="pt-BR" dirty="0"/>
              <a:t>/</a:t>
            </a:r>
            <a:r>
              <a:rPr lang="pt-BR" dirty="0" err="1"/>
              <a:t>qt</a:t>
            </a:r>
            <a:r>
              <a:rPr lang="pt-BR" dirty="0"/>
              <a:t>/</a:t>
            </a:r>
            <a:r>
              <a:rPr lang="pt-BR" dirty="0" err="1"/>
              <a:t>lib</a:t>
            </a:r>
            <a:r>
              <a:rPr lang="pt-BR" dirty="0"/>
              <a:t>/python2.7/</a:t>
            </a:r>
            <a:r>
              <a:rPr lang="pt-BR" dirty="0" err="1"/>
              <a:t>dist-package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342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28596" y="2000240"/>
            <a:ext cx="8280921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Instalação do GNU Radio no </a:t>
            </a:r>
            <a:r>
              <a:rPr lang="pt-BR" dirty="0" smtClean="0"/>
              <a:t>Linux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393016" cy="4876594"/>
          </a:xfrm>
        </p:spPr>
        <p:txBody>
          <a:bodyPr/>
          <a:lstStyle/>
          <a:p>
            <a:r>
              <a:rPr lang="pt-BR" sz="2400" dirty="0" smtClean="0"/>
              <a:t>Crie um diretório onde deseja instalar o GNU Radio, acesse esse diretório pelo terminal e digite: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 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err="1" smtClean="0"/>
              <a:t>Observação</a:t>
            </a:r>
            <a:r>
              <a:rPr lang="en-US" sz="2000" dirty="0" smtClean="0"/>
              <a:t>: </a:t>
            </a:r>
            <a:r>
              <a:rPr lang="en-US" sz="2000" dirty="0" err="1"/>
              <a:t>E</a:t>
            </a:r>
            <a:r>
              <a:rPr lang="en-US" sz="2000" dirty="0" err="1" smtClean="0"/>
              <a:t>sse</a:t>
            </a:r>
            <a:r>
              <a:rPr lang="en-US" sz="2000" dirty="0" smtClean="0"/>
              <a:t> </a:t>
            </a:r>
            <a:r>
              <a:rPr lang="en-US" sz="2000" dirty="0" err="1" smtClean="0"/>
              <a:t>processo</a:t>
            </a:r>
            <a:r>
              <a:rPr lang="en-US" sz="2000" dirty="0" smtClean="0"/>
              <a:t> </a:t>
            </a:r>
            <a:r>
              <a:rPr lang="en-US" sz="2000" dirty="0" err="1" smtClean="0"/>
              <a:t>depende</a:t>
            </a:r>
            <a:r>
              <a:rPr lang="en-US" sz="2000" dirty="0" smtClean="0"/>
              <a:t> de </a:t>
            </a:r>
            <a:r>
              <a:rPr lang="en-US" sz="2000" dirty="0" err="1" smtClean="0"/>
              <a:t>sua</a:t>
            </a:r>
            <a:r>
              <a:rPr lang="en-US" sz="2000" dirty="0" smtClean="0"/>
              <a:t> </a:t>
            </a:r>
            <a:r>
              <a:rPr lang="en-US" sz="2000" dirty="0" err="1" smtClean="0"/>
              <a:t>conexão</a:t>
            </a:r>
            <a:r>
              <a:rPr lang="en-US" sz="2000" dirty="0" smtClean="0"/>
              <a:t> de internet e     </a:t>
            </a:r>
            <a:r>
              <a:rPr lang="en-US" sz="2000" dirty="0" err="1" smtClean="0"/>
              <a:t>pode</a:t>
            </a:r>
            <a:r>
              <a:rPr lang="en-US" sz="2000" dirty="0" smtClean="0"/>
              <a:t> </a:t>
            </a:r>
            <a:r>
              <a:rPr lang="en-US" sz="2000" dirty="0" err="1" smtClean="0"/>
              <a:t>durar</a:t>
            </a:r>
            <a:r>
              <a:rPr lang="en-US" sz="2000" dirty="0" smtClean="0"/>
              <a:t> </a:t>
            </a:r>
            <a:r>
              <a:rPr lang="en-US" sz="2000" dirty="0" err="1" smtClean="0"/>
              <a:t>até</a:t>
            </a:r>
            <a:r>
              <a:rPr lang="en-US" sz="2000" dirty="0" smtClean="0"/>
              <a:t> 6 horas.</a:t>
            </a:r>
            <a:endParaRPr lang="en-US" sz="2400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500034" y="2000240"/>
            <a:ext cx="799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wget</a:t>
            </a:r>
            <a:r>
              <a:rPr lang="en-US" dirty="0"/>
              <a:t> http://www.sbrac.org/files/build-gnuradio &amp;&amp;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 smtClean="0"/>
              <a:t>a+x</a:t>
            </a:r>
            <a:r>
              <a:rPr lang="en-US" dirty="0" smtClean="0"/>
              <a:t> </a:t>
            </a:r>
            <a:r>
              <a:rPr lang="en-US" dirty="0"/>
              <a:t>./build-</a:t>
            </a:r>
            <a:r>
              <a:rPr lang="en-US" dirty="0" err="1"/>
              <a:t>gnuradio</a:t>
            </a:r>
            <a:r>
              <a:rPr lang="en-US" dirty="0"/>
              <a:t> </a:t>
            </a:r>
            <a:r>
              <a:rPr lang="en-US" dirty="0" smtClean="0"/>
              <a:t> &amp;&amp; </a:t>
            </a:r>
            <a:r>
              <a:rPr lang="en-US" dirty="0"/>
              <a:t>./</a:t>
            </a:r>
            <a:r>
              <a:rPr lang="en-US" dirty="0" smtClean="0"/>
              <a:t>build-</a:t>
            </a:r>
            <a:r>
              <a:rPr lang="en-US" dirty="0" err="1" smtClean="0"/>
              <a:t>gnuradio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653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Apresentar como como utilizar uma Máquina Virtual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GNU Radio no Linux</a:t>
            </a:r>
          </a:p>
          <a:p>
            <a:r>
              <a:rPr lang="pt-BR" dirty="0" smtClean="0"/>
              <a:t>Instalação da USRP N210</a:t>
            </a:r>
          </a:p>
          <a:p>
            <a:pPr lvl="1"/>
            <a:r>
              <a:rPr lang="pt-BR" sz="3200" dirty="0" smtClean="0">
                <a:ea typeface="+mn-ea"/>
                <a:cs typeface="+mn-cs"/>
              </a:rPr>
              <a:t>Instalação Física</a:t>
            </a:r>
          </a:p>
          <a:p>
            <a:pPr lvl="1"/>
            <a:r>
              <a:rPr lang="pt-BR" sz="3200" dirty="0" smtClean="0">
                <a:ea typeface="+mn-ea"/>
                <a:cs typeface="+mn-cs"/>
              </a:rPr>
              <a:t>Firmware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GNU Radio </a:t>
            </a:r>
            <a:r>
              <a:rPr lang="pt-B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Companion</a:t>
            </a:r>
            <a:endParaRPr lang="pt-B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/>
              <a:t>Apresentar como como utilizar uma Máquina Virtual</a:t>
            </a:r>
          </a:p>
          <a:p>
            <a:r>
              <a:rPr lang="pt-BR" sz="2800" dirty="0" smtClean="0"/>
              <a:t>Apresentar como instalar GNU Radio</a:t>
            </a:r>
          </a:p>
          <a:p>
            <a:r>
              <a:rPr lang="pt-BR" sz="2800" dirty="0" smtClean="0"/>
              <a:t>Apresentar como instalar USRP N210</a:t>
            </a:r>
          </a:p>
          <a:p>
            <a:r>
              <a:rPr lang="pt-BR" sz="2800" dirty="0" smtClean="0"/>
              <a:t>Apresentar como testar a instalação</a:t>
            </a:r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53" b="3060"/>
          <a:stretch>
            <a:fillRect/>
          </a:stretch>
        </p:blipFill>
        <p:spPr bwMode="auto">
          <a:xfrm>
            <a:off x="1043608" y="3140968"/>
            <a:ext cx="7416736" cy="2639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4335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Conectar a </a:t>
            </a:r>
            <a:r>
              <a:rPr lang="pt-BR" sz="2400" dirty="0" err="1" smtClean="0"/>
              <a:t>daughterboard</a:t>
            </a:r>
            <a:r>
              <a:rPr lang="pt-BR" sz="2400" dirty="0" smtClean="0"/>
              <a:t> com a motherboard na USRP N210.</a:t>
            </a:r>
          </a:p>
          <a:p>
            <a:r>
              <a:rPr lang="pt-BR" sz="2400" dirty="0" smtClean="0"/>
              <a:t>Motherboard: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428625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9446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Instalação da USRP </a:t>
            </a:r>
            <a:r>
              <a:rPr lang="pt-BR" smtClean="0"/>
              <a:t>N210</a:t>
            </a:r>
            <a:endParaRPr lang="pt-BR"/>
          </a:p>
        </p:txBody>
      </p:sp>
      <p:pic>
        <p:nvPicPr>
          <p:cNvPr id="1026" name="Picture 2" descr="D:\Projects\GNU Radio\HOWTOs\Imagens\img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8722173" cy="44910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781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Conectar o cabo Ethernet na interface da USRP N210.</a:t>
            </a:r>
          </a:p>
          <a:p>
            <a:r>
              <a:rPr lang="pt-BR" sz="2400" dirty="0" smtClean="0"/>
              <a:t>Criar uma conexão local com as seguintes configurações:</a:t>
            </a:r>
          </a:p>
          <a:p>
            <a:pPr lvl="1"/>
            <a:r>
              <a:rPr lang="pt-BR" sz="2000" dirty="0" smtClean="0"/>
              <a:t>Endereço: 192.168.10.1</a:t>
            </a:r>
          </a:p>
          <a:p>
            <a:pPr lvl="1"/>
            <a:r>
              <a:rPr lang="pt-BR" sz="2000" dirty="0" smtClean="0"/>
              <a:t>Máscara de </a:t>
            </a:r>
            <a:r>
              <a:rPr lang="pt-BR" sz="2000" dirty="0" err="1" smtClean="0"/>
              <a:t>subrede</a:t>
            </a:r>
            <a:r>
              <a:rPr lang="pt-BR" sz="2000" dirty="0" smtClean="0"/>
              <a:t>: 255.255.255.0</a:t>
            </a:r>
            <a:endParaRPr lang="pt-BR" sz="2000" dirty="0"/>
          </a:p>
          <a:p>
            <a:pPr lvl="1">
              <a:buNone/>
            </a:pPr>
            <a:endParaRPr lang="pt-BR" sz="2000" dirty="0" smtClean="0"/>
          </a:p>
        </p:txBody>
      </p:sp>
      <p:pic>
        <p:nvPicPr>
          <p:cNvPr id="4" name="Imagem 3" descr="UsrpConne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728" y="2857496"/>
            <a:ext cx="6143668" cy="3371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81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Abrir </a:t>
            </a:r>
            <a:r>
              <a:rPr lang="pt-BR" sz="2400" i="1" dirty="0" smtClean="0"/>
              <a:t>Conexões de rede</a:t>
            </a:r>
            <a:r>
              <a:rPr lang="pt-BR" sz="2400" dirty="0" smtClean="0"/>
              <a:t> e adicionar uma nova rede </a:t>
            </a:r>
            <a:r>
              <a:rPr lang="pt-BR" sz="2400" i="1" dirty="0" smtClean="0"/>
              <a:t>Com fio</a:t>
            </a:r>
            <a:r>
              <a:rPr lang="pt-BR" sz="2400" dirty="0" smtClean="0"/>
              <a:t> com a configuração:</a:t>
            </a:r>
            <a:endParaRPr lang="pt-BR" sz="2400" dirty="0"/>
          </a:p>
        </p:txBody>
      </p:sp>
      <p:pic>
        <p:nvPicPr>
          <p:cNvPr id="1026" name="Picture 2" descr="D:\Projects\GNU Radio\HOWTOs\tmp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76872"/>
            <a:ext cx="4667250" cy="3219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3475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pic>
        <p:nvPicPr>
          <p:cNvPr id="2050" name="Picture 2" descr="D:\Projects\GNU Radio\HOWTOs\tmp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295900" cy="4724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904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pic>
        <p:nvPicPr>
          <p:cNvPr id="3074" name="Picture 2" descr="D:\Projects\GNU Radio\HOWTOs\tmp\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904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</a:t>
            </a:r>
            <a:r>
              <a:rPr lang="pt-BR" dirty="0" smtClean="0"/>
              <a:t>N210</a:t>
            </a:r>
            <a:br>
              <a:rPr lang="pt-BR" dirty="0" smtClean="0"/>
            </a:br>
            <a:r>
              <a:rPr lang="pt-BR" sz="2400" dirty="0" smtClean="0"/>
              <a:t>Máquina virtual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Para utilizar o USRP na máquina virtual</a:t>
            </a:r>
          </a:p>
          <a:p>
            <a:pPr lvl="1"/>
            <a:r>
              <a:rPr lang="pt-BR" sz="2000" dirty="0" smtClean="0"/>
              <a:t>Clique na parte referente às conexões no painel superior e, em seguida, clique em </a:t>
            </a:r>
            <a:r>
              <a:rPr lang="pt-BR" sz="2000" b="1" i="1" dirty="0" smtClean="0"/>
              <a:t>Edit Connections</a:t>
            </a:r>
            <a:r>
              <a:rPr lang="pt-BR" sz="2000" dirty="0" smtClean="0"/>
              <a:t>.</a:t>
            </a:r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r>
              <a:rPr lang="pt-BR" sz="2000" dirty="0" smtClean="0"/>
              <a:t>Aparecerá</a:t>
            </a:r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r>
              <a:rPr lang="pt-BR" sz="2000" dirty="0" smtClean="0"/>
              <a:t>Clique em </a:t>
            </a:r>
            <a:r>
              <a:rPr lang="pt-BR" sz="2000" b="1" i="1" dirty="0" err="1" smtClean="0"/>
              <a:t>Add</a:t>
            </a:r>
            <a:r>
              <a:rPr lang="pt-BR" sz="2000" b="1" i="1" dirty="0" smtClean="0"/>
              <a:t> </a:t>
            </a:r>
            <a:r>
              <a:rPr lang="pt-BR" sz="2000" dirty="0" smtClean="0"/>
              <a:t>e crie uma </a:t>
            </a:r>
            <a:r>
              <a:rPr lang="pt-BR" sz="2000" b="1" i="1" dirty="0" err="1" smtClean="0"/>
              <a:t>wired</a:t>
            </a:r>
            <a:r>
              <a:rPr lang="pt-BR" sz="2000" b="1" i="1" dirty="0" smtClean="0"/>
              <a:t> ethernet connection </a:t>
            </a:r>
            <a:r>
              <a:rPr lang="pt-BR" sz="2000" dirty="0" smtClean="0"/>
              <a:t>no </a:t>
            </a:r>
            <a:r>
              <a:rPr lang="pt-BR" sz="2000" dirty="0" err="1" smtClean="0"/>
              <a:t>Ubuntu</a:t>
            </a:r>
            <a:r>
              <a:rPr lang="pt-BR" sz="2000" dirty="0" smtClean="0"/>
              <a:t> com o IP 192.168.10.1. </a:t>
            </a:r>
          </a:p>
          <a:p>
            <a:endParaRPr lang="pt-BR" sz="24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92896"/>
            <a:ext cx="6289675" cy="72008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284984"/>
            <a:ext cx="3079454" cy="21202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04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</a:t>
            </a:r>
            <a:r>
              <a:rPr lang="pt-BR" dirty="0" smtClean="0"/>
              <a:t>N210</a:t>
            </a:r>
            <a:br>
              <a:rPr lang="pt-BR" dirty="0" smtClean="0"/>
            </a:br>
            <a:r>
              <a:rPr lang="pt-BR" sz="2400" dirty="0" smtClean="0"/>
              <a:t>Máquina virtual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Agora, novamente no </a:t>
            </a:r>
            <a:r>
              <a:rPr lang="pt-BR" sz="2400" i="1" dirty="0" err="1" smtClean="0"/>
              <a:t>VMWare</a:t>
            </a:r>
            <a:endParaRPr lang="pt-BR" sz="2400" dirty="0" smtClean="0"/>
          </a:p>
          <a:p>
            <a:pPr lvl="1"/>
            <a:r>
              <a:rPr lang="pt-BR" sz="2000" dirty="0" smtClean="0"/>
              <a:t> Pressione o atalho </a:t>
            </a:r>
            <a:r>
              <a:rPr lang="pt-BR" sz="2000" dirty="0" err="1" smtClean="0"/>
              <a:t>Ctrl</a:t>
            </a:r>
            <a:r>
              <a:rPr lang="pt-BR" sz="2000" dirty="0" smtClean="0"/>
              <a:t>+D para acessar suas configurações</a:t>
            </a:r>
          </a:p>
          <a:p>
            <a:pPr lvl="1"/>
            <a:r>
              <a:rPr lang="pt-BR" sz="2000" dirty="0" smtClean="0"/>
              <a:t>Acesse as configurações do Network </a:t>
            </a:r>
            <a:r>
              <a:rPr lang="pt-BR" sz="2000" dirty="0" err="1" smtClean="0"/>
              <a:t>Adapter</a:t>
            </a:r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pPr lvl="1"/>
            <a:r>
              <a:rPr lang="pt-BR" sz="2000" dirty="0" smtClean="0"/>
              <a:t>Mude o tipo de conexão para </a:t>
            </a:r>
            <a:r>
              <a:rPr lang="pt-BR" sz="2000" b="1" i="1" dirty="0" err="1" smtClean="0"/>
              <a:t>Bridged</a:t>
            </a:r>
            <a:r>
              <a:rPr lang="pt-BR" sz="2000" b="1" i="1" dirty="0" smtClean="0"/>
              <a:t> </a:t>
            </a:r>
            <a:r>
              <a:rPr lang="pt-BR" sz="2000" dirty="0" smtClean="0"/>
              <a:t>e marque para </a:t>
            </a:r>
            <a:r>
              <a:rPr lang="pt-BR" sz="2000" b="1" i="1" dirty="0" smtClean="0"/>
              <a:t>Replicar o estado de conexão</a:t>
            </a:r>
            <a:r>
              <a:rPr lang="pt-BR" sz="2000" dirty="0" smtClean="0"/>
              <a:t>. </a:t>
            </a:r>
          </a:p>
          <a:p>
            <a:pPr lvl="1"/>
            <a:r>
              <a:rPr lang="pt-BR" sz="2000" dirty="0" smtClean="0"/>
              <a:t>O acesso à WIFI estará desativado, mas você pode conectar na USRP.</a:t>
            </a:r>
          </a:p>
          <a:p>
            <a:endParaRPr lang="pt-BR" sz="2400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76872"/>
            <a:ext cx="6048672" cy="23187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04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00034" y="1781936"/>
            <a:ext cx="7704856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750206" cy="5305222"/>
          </a:xfrm>
        </p:spPr>
        <p:txBody>
          <a:bodyPr>
            <a:normAutofit/>
          </a:bodyPr>
          <a:lstStyle/>
          <a:p>
            <a:r>
              <a:rPr lang="pt-BR" sz="2400" dirty="0" smtClean="0"/>
              <a:t>Após todos esses passos, abrir o terminal e digitar: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O seguinte erro pode ser mostrado (problema de firmware):</a:t>
            </a:r>
          </a:p>
          <a:p>
            <a:endParaRPr lang="pt-BR" sz="2400" dirty="0" smtClean="0"/>
          </a:p>
          <a:p>
            <a:endParaRPr lang="pt-BR" sz="2400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571472" y="1853374"/>
            <a:ext cx="19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$ </a:t>
            </a:r>
            <a:r>
              <a:rPr lang="pt-BR" dirty="0" err="1"/>
              <a:t>uhd_usrp_probe</a:t>
            </a:r>
            <a:endParaRPr lang="pt-BR" dirty="0"/>
          </a:p>
        </p:txBody>
      </p:sp>
      <p:pic>
        <p:nvPicPr>
          <p:cNvPr id="7" name="Imagem 6" descr="Uhd_usrp_prob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2928934"/>
            <a:ext cx="7643866" cy="2914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41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Uso da Máquina Virtual</a:t>
            </a:r>
          </a:p>
          <a:p>
            <a:r>
              <a:rPr lang="pt-BR" dirty="0" smtClean="0"/>
              <a:t>Instalação do GNU Radio no Linux</a:t>
            </a:r>
          </a:p>
          <a:p>
            <a:r>
              <a:rPr lang="pt-BR" dirty="0" smtClean="0"/>
              <a:t>Instalação da USRP N210</a:t>
            </a:r>
          </a:p>
          <a:p>
            <a:pPr lvl="1"/>
            <a:r>
              <a:rPr lang="pt-BR" dirty="0" smtClean="0"/>
              <a:t>Instalação Física</a:t>
            </a:r>
          </a:p>
          <a:p>
            <a:pPr lvl="1"/>
            <a:r>
              <a:rPr lang="pt-BR" dirty="0" smtClean="0"/>
              <a:t>Firmware</a:t>
            </a:r>
          </a:p>
          <a:p>
            <a:r>
              <a:rPr lang="pt-BR" dirty="0" smtClean="0"/>
              <a:t>GNU Radio Companion </a:t>
            </a:r>
          </a:p>
          <a:p>
            <a:pPr lvl="1"/>
            <a:r>
              <a:rPr lang="pt-BR" dirty="0" smtClean="0"/>
              <a:t>Testes de instalação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714348" y="4315284"/>
            <a:ext cx="7715304" cy="857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14348" y="3500438"/>
            <a:ext cx="7715304" cy="5715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4348" y="2329534"/>
            <a:ext cx="771530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714348" y="1714488"/>
            <a:ext cx="771530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5720" y="928670"/>
            <a:ext cx="8515352" cy="5500726"/>
          </a:xfrm>
        </p:spPr>
        <p:txBody>
          <a:bodyPr/>
          <a:lstStyle/>
          <a:p>
            <a:r>
              <a:rPr lang="pt-BR" sz="2400" dirty="0" smtClean="0"/>
              <a:t>Para atualizar o Firmware e corrigir o erro, entre no terminal com: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714348" y="1714488"/>
            <a:ext cx="771530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dirty="0" smtClean="0"/>
              <a:t>cd /</a:t>
            </a:r>
            <a:r>
              <a:rPr lang="pt-BR" dirty="0" err="1" smtClean="0"/>
              <a:t>usr</a:t>
            </a:r>
            <a:r>
              <a:rPr lang="pt-BR" dirty="0" smtClean="0"/>
              <a:t>/local/</a:t>
            </a:r>
            <a:r>
              <a:rPr lang="pt-BR" dirty="0" err="1" smtClean="0"/>
              <a:t>share</a:t>
            </a:r>
            <a:r>
              <a:rPr lang="pt-BR" dirty="0" smtClean="0"/>
              <a:t>/</a:t>
            </a:r>
            <a:r>
              <a:rPr lang="pt-BR" dirty="0" err="1" smtClean="0"/>
              <a:t>uhd</a:t>
            </a:r>
            <a:r>
              <a:rPr lang="pt-BR" dirty="0" smtClean="0"/>
              <a:t>/</a:t>
            </a:r>
            <a:r>
              <a:rPr lang="pt-BR" dirty="0" err="1" smtClean="0"/>
              <a:t>utils</a:t>
            </a:r>
            <a:endParaRPr lang="pt-BR" dirty="0" smtClean="0"/>
          </a:p>
          <a:p>
            <a:pPr marL="342900" indent="-342900"/>
            <a:endParaRPr lang="pt-BR" dirty="0" smtClean="0"/>
          </a:p>
          <a:p>
            <a:pPr marL="342900" indent="-342900">
              <a:lnSpc>
                <a:spcPct val="150000"/>
              </a:lnSpc>
            </a:pPr>
            <a:r>
              <a:rPr lang="pt-BR" dirty="0" err="1" smtClean="0"/>
              <a:t>sudo</a:t>
            </a:r>
            <a:r>
              <a:rPr lang="pt-BR" dirty="0" smtClean="0"/>
              <a:t> "/</a:t>
            </a:r>
            <a:r>
              <a:rPr lang="pt-BR" dirty="0" err="1" smtClean="0"/>
              <a:t>usr</a:t>
            </a:r>
            <a:r>
              <a:rPr lang="pt-BR" dirty="0" smtClean="0"/>
              <a:t>/local/</a:t>
            </a:r>
            <a:r>
              <a:rPr lang="pt-BR" dirty="0" err="1" smtClean="0"/>
              <a:t>share</a:t>
            </a:r>
            <a:r>
              <a:rPr lang="pt-BR" dirty="0" smtClean="0"/>
              <a:t>/</a:t>
            </a:r>
            <a:r>
              <a:rPr lang="pt-BR" dirty="0" err="1" smtClean="0"/>
              <a:t>uhd</a:t>
            </a:r>
            <a:r>
              <a:rPr lang="pt-BR" dirty="0" smtClean="0"/>
              <a:t>/</a:t>
            </a:r>
            <a:r>
              <a:rPr lang="pt-BR" dirty="0" err="1" smtClean="0"/>
              <a:t>utils</a:t>
            </a:r>
            <a:r>
              <a:rPr lang="pt-BR" dirty="0" smtClean="0"/>
              <a:t>/</a:t>
            </a:r>
            <a:r>
              <a:rPr lang="pt-BR" dirty="0" err="1" smtClean="0"/>
              <a:t>uhd_images_downloader</a:t>
            </a:r>
            <a:r>
              <a:rPr lang="pt-BR" dirty="0" smtClean="0"/>
              <a:t>.</a:t>
            </a:r>
            <a:r>
              <a:rPr lang="pt-BR" dirty="0" err="1" smtClean="0"/>
              <a:t>py</a:t>
            </a:r>
            <a:r>
              <a:rPr lang="pt-BR" dirty="0" smtClean="0"/>
              <a:t>“</a:t>
            </a:r>
          </a:p>
          <a:p>
            <a:pPr marL="342900" indent="-342900">
              <a:lnSpc>
                <a:spcPct val="150000"/>
              </a:lnSpc>
            </a:pPr>
            <a:r>
              <a:rPr lang="pt-BR" b="1" dirty="0" smtClean="0"/>
              <a:t>(esse comando irá baixar as imagens de firmware e FPGA)</a:t>
            </a:r>
          </a:p>
          <a:p>
            <a:pPr marL="342900" indent="-342900">
              <a:lnSpc>
                <a:spcPct val="150000"/>
              </a:lnSpc>
            </a:pPr>
            <a:endParaRPr lang="pt-BR" b="1" dirty="0" smtClean="0"/>
          </a:p>
          <a:p>
            <a:pPr marL="342900" indent="-342900"/>
            <a:r>
              <a:rPr lang="pt-BR" dirty="0" err="1" smtClean="0"/>
              <a:t>sudo</a:t>
            </a:r>
            <a:r>
              <a:rPr lang="pt-BR" dirty="0" smtClean="0"/>
              <a:t> ./usrp_n2xx_</a:t>
            </a:r>
            <a:r>
              <a:rPr lang="pt-BR" dirty="0" err="1" smtClean="0"/>
              <a:t>net_burner</a:t>
            </a:r>
            <a:r>
              <a:rPr lang="pt-BR" dirty="0" smtClean="0"/>
              <a:t>.</a:t>
            </a:r>
            <a:r>
              <a:rPr lang="pt-BR" dirty="0" err="1" smtClean="0"/>
              <a:t>py</a:t>
            </a:r>
            <a:r>
              <a:rPr lang="pt-BR" dirty="0" smtClean="0"/>
              <a:t> --</a:t>
            </a:r>
            <a:r>
              <a:rPr lang="pt-BR" dirty="0" err="1" smtClean="0"/>
              <a:t>addr</a:t>
            </a:r>
            <a:r>
              <a:rPr lang="pt-BR" dirty="0" smtClean="0"/>
              <a:t>=&lt;</a:t>
            </a:r>
            <a:r>
              <a:rPr lang="pt-BR" dirty="0" err="1" smtClean="0"/>
              <a:t>ip</a:t>
            </a:r>
            <a:r>
              <a:rPr lang="pt-BR" dirty="0" smtClean="0"/>
              <a:t> do </a:t>
            </a:r>
            <a:r>
              <a:rPr lang="pt-BR" dirty="0" err="1" smtClean="0"/>
              <a:t>usrp</a:t>
            </a:r>
            <a:r>
              <a:rPr lang="pt-BR" dirty="0" smtClean="0"/>
              <a:t>&gt; --</a:t>
            </a:r>
            <a:r>
              <a:rPr lang="pt-BR" dirty="0" err="1" smtClean="0"/>
              <a:t>fw</a:t>
            </a:r>
            <a:r>
              <a:rPr lang="pt-BR" dirty="0" smtClean="0"/>
              <a:t>=&lt;caminho para imagem de firmware&gt;</a:t>
            </a:r>
          </a:p>
          <a:p>
            <a:pPr marL="342900" indent="-342900"/>
            <a:endParaRPr lang="pt-BR" dirty="0" smtClean="0"/>
          </a:p>
          <a:p>
            <a:pPr marL="342900" indent="-342900">
              <a:lnSpc>
                <a:spcPct val="150000"/>
              </a:lnSpc>
            </a:pPr>
            <a:r>
              <a:rPr lang="pt-BR" dirty="0" err="1" smtClean="0"/>
              <a:t>sudo</a:t>
            </a:r>
            <a:r>
              <a:rPr lang="pt-BR" dirty="0" smtClean="0"/>
              <a:t> ./usrp_n2xx_</a:t>
            </a:r>
            <a:r>
              <a:rPr lang="pt-BR" dirty="0" err="1" smtClean="0"/>
              <a:t>net_burner</a:t>
            </a:r>
            <a:r>
              <a:rPr lang="pt-BR" dirty="0" smtClean="0"/>
              <a:t>.</a:t>
            </a:r>
            <a:r>
              <a:rPr lang="pt-BR" dirty="0" err="1" smtClean="0"/>
              <a:t>py</a:t>
            </a:r>
            <a:r>
              <a:rPr lang="pt-BR" dirty="0" smtClean="0"/>
              <a:t> --</a:t>
            </a:r>
            <a:r>
              <a:rPr lang="pt-BR" dirty="0" err="1" smtClean="0"/>
              <a:t>addr</a:t>
            </a:r>
            <a:r>
              <a:rPr lang="pt-BR" dirty="0" smtClean="0"/>
              <a:t>=&lt;</a:t>
            </a:r>
            <a:r>
              <a:rPr lang="pt-BR" dirty="0" err="1" smtClean="0"/>
              <a:t>ip</a:t>
            </a:r>
            <a:r>
              <a:rPr lang="pt-BR" dirty="0" smtClean="0"/>
              <a:t> do </a:t>
            </a:r>
            <a:r>
              <a:rPr lang="pt-BR" dirty="0" err="1" smtClean="0"/>
              <a:t>usrp</a:t>
            </a:r>
            <a:r>
              <a:rPr lang="pt-BR" dirty="0" smtClean="0"/>
              <a:t>&gt; --</a:t>
            </a:r>
            <a:r>
              <a:rPr lang="pt-BR" dirty="0" err="1" smtClean="0"/>
              <a:t>fpga</a:t>
            </a:r>
            <a:r>
              <a:rPr lang="pt-BR" dirty="0" smtClean="0"/>
              <a:t>=&lt;caminho       para imagem da FPGA&gt;</a:t>
            </a:r>
          </a:p>
          <a:p>
            <a:pPr marL="342900" indent="-342900">
              <a:lnSpc>
                <a:spcPct val="150000"/>
              </a:lnSpc>
            </a:pPr>
            <a:r>
              <a:rPr lang="pt-BR" b="1" dirty="0" smtClean="0"/>
              <a:t>(o comando irá gravar as imagens de firmware e </a:t>
            </a:r>
            <a:r>
              <a:rPr lang="pt-BR" b="1" dirty="0" err="1" smtClean="0"/>
              <a:t>fpga</a:t>
            </a:r>
            <a:r>
              <a:rPr lang="pt-BR" b="1" dirty="0" smtClean="0"/>
              <a:t> que foram baixadas anteriormente)</a:t>
            </a:r>
          </a:p>
          <a:p>
            <a:pPr marL="342900" indent="-342900"/>
            <a:endParaRPr lang="pt-BR" dirty="0" smtClean="0"/>
          </a:p>
        </p:txBody>
      </p:sp>
    </p:spTree>
    <p:extLst>
      <p:ext uri="{BB962C8B-B14F-4D97-AF65-F5344CB8AC3E}">
        <p14:creationId xmlns="" xmlns:p14="http://schemas.microsoft.com/office/powerpoint/2010/main" val="10630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42910" y="1743516"/>
            <a:ext cx="7715304" cy="50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USRP N210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5720" y="928670"/>
            <a:ext cx="8515352" cy="2571768"/>
          </a:xfrm>
        </p:spPr>
        <p:txBody>
          <a:bodyPr/>
          <a:lstStyle/>
          <a:p>
            <a:r>
              <a:rPr lang="pt-BR" sz="2400" dirty="0" smtClean="0"/>
              <a:t>Após baixar as imagens pode ser usado também o comando:</a:t>
            </a:r>
          </a:p>
          <a:p>
            <a:pPr>
              <a:buNone/>
            </a:pPr>
            <a:r>
              <a:rPr lang="pt-BR" sz="2400" dirty="0" smtClean="0"/>
              <a:t>  	</a:t>
            </a:r>
            <a:r>
              <a:rPr lang="pt-BR" sz="1600" dirty="0" smtClean="0"/>
              <a:t>$ ./usrp_n2xx_</a:t>
            </a:r>
            <a:r>
              <a:rPr lang="pt-BR" sz="1600" dirty="0" err="1" smtClean="0"/>
              <a:t>net_burner_gui</a:t>
            </a:r>
            <a:r>
              <a:rPr lang="pt-BR" sz="1600" dirty="0" smtClean="0"/>
              <a:t>.</a:t>
            </a:r>
            <a:r>
              <a:rPr lang="pt-BR" sz="1600" dirty="0" err="1" smtClean="0"/>
              <a:t>py</a:t>
            </a:r>
            <a:endParaRPr lang="pt-BR" sz="2400" dirty="0" smtClean="0"/>
          </a:p>
          <a:p>
            <a:endParaRPr lang="pt-BR" sz="2400" dirty="0" smtClean="0"/>
          </a:p>
        </p:txBody>
      </p:sp>
      <p:pic>
        <p:nvPicPr>
          <p:cNvPr id="10" name="Espaço Reservado para Conteúdo 9" descr="InstallStep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14348" y="2376357"/>
            <a:ext cx="7191396" cy="412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630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da USRP N210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57232"/>
            <a:ext cx="8583488" cy="5376660"/>
          </a:xfrm>
        </p:spPr>
        <p:txBody>
          <a:bodyPr/>
          <a:lstStyle/>
          <a:p>
            <a:pPr>
              <a:buNone/>
            </a:pPr>
            <a:r>
              <a:rPr lang="pt-BR" sz="2000" b="1" dirty="0" smtClean="0"/>
              <a:t>Outros erros</a:t>
            </a:r>
          </a:p>
          <a:p>
            <a:r>
              <a:rPr lang="en-US" sz="2000" dirty="0" err="1" smtClean="0"/>
              <a:t>Falta</a:t>
            </a:r>
            <a:r>
              <a:rPr lang="en-US" sz="2000" dirty="0" smtClean="0"/>
              <a:t> dos scripts </a:t>
            </a:r>
            <a:r>
              <a:rPr lang="pt-BR" sz="2000" b="1" dirty="0" err="1" smtClean="0"/>
              <a:t>uhd_images_downloader</a:t>
            </a:r>
            <a:r>
              <a:rPr lang="pt-BR" sz="2000" b="1" dirty="0" smtClean="0"/>
              <a:t>.</a:t>
            </a:r>
            <a:r>
              <a:rPr lang="pt-BR" sz="2000" b="1" dirty="0" err="1" smtClean="0"/>
              <a:t>py</a:t>
            </a:r>
            <a:r>
              <a:rPr lang="pt-BR" sz="2000" b="1" dirty="0" smtClean="0"/>
              <a:t> </a:t>
            </a:r>
            <a:r>
              <a:rPr lang="pt-BR" sz="2000" dirty="0" smtClean="0"/>
              <a:t>e </a:t>
            </a:r>
            <a:r>
              <a:rPr lang="pt-BR" sz="2000" b="1" dirty="0" err="1" smtClean="0"/>
              <a:t>uhd_image_loader</a:t>
            </a:r>
            <a:r>
              <a:rPr lang="pt-BR" sz="2000" b="1" dirty="0" smtClean="0"/>
              <a:t> </a:t>
            </a:r>
            <a:r>
              <a:rPr lang="pt-BR" sz="2000" dirty="0" smtClean="0"/>
              <a:t>na pasta “</a:t>
            </a:r>
            <a:r>
              <a:rPr lang="pt-BR" sz="2000" dirty="0" err="1" smtClean="0"/>
              <a:t>usr</a:t>
            </a:r>
            <a:r>
              <a:rPr lang="pt-BR" sz="2000" dirty="0" smtClean="0"/>
              <a:t>/local/</a:t>
            </a:r>
            <a:r>
              <a:rPr lang="pt-BR" sz="2000" dirty="0" err="1" smtClean="0"/>
              <a:t>share</a:t>
            </a:r>
            <a:r>
              <a:rPr lang="pt-BR" sz="2000" dirty="0" smtClean="0"/>
              <a:t>/</a:t>
            </a:r>
            <a:r>
              <a:rPr lang="pt-BR" sz="2000" dirty="0" err="1" smtClean="0"/>
              <a:t>uhd</a:t>
            </a:r>
            <a:r>
              <a:rPr lang="pt-BR" sz="2000" dirty="0" smtClean="0"/>
              <a:t>/</a:t>
            </a:r>
            <a:r>
              <a:rPr lang="pt-BR" sz="2000" dirty="0" err="1" smtClean="0"/>
              <a:t>utils</a:t>
            </a:r>
            <a:r>
              <a:rPr lang="pt-BR" sz="2000" dirty="0" smtClean="0"/>
              <a:t>/”</a:t>
            </a:r>
          </a:p>
          <a:p>
            <a:pPr lvl="1"/>
            <a:r>
              <a:rPr lang="pt-BR" sz="1800" dirty="0" smtClean="0"/>
              <a:t>Eles </a:t>
            </a:r>
            <a:r>
              <a:rPr lang="pt-BR" sz="1800" dirty="0" smtClean="0"/>
              <a:t>também </a:t>
            </a:r>
            <a:r>
              <a:rPr lang="pt-BR" sz="1800" dirty="0" smtClean="0"/>
              <a:t>estão </a:t>
            </a:r>
            <a:r>
              <a:rPr lang="pt-BR" sz="1800" dirty="0" smtClean="0"/>
              <a:t>em </a:t>
            </a:r>
            <a:r>
              <a:rPr lang="pt-BR" sz="1800" dirty="0" smtClean="0"/>
              <a:t>“&lt;pasta de instalação do </a:t>
            </a:r>
            <a:r>
              <a:rPr lang="pt-BR" sz="1800" dirty="0" err="1" smtClean="0"/>
              <a:t>uhd</a:t>
            </a:r>
            <a:r>
              <a:rPr lang="pt-BR" sz="1800" dirty="0" smtClean="0"/>
              <a:t>&gt;/</a:t>
            </a:r>
            <a:r>
              <a:rPr lang="pt-BR" sz="1800" dirty="0" err="1" smtClean="0"/>
              <a:t>uhd</a:t>
            </a:r>
            <a:r>
              <a:rPr lang="pt-BR" sz="1800" dirty="0" smtClean="0"/>
              <a:t>/host/build/</a:t>
            </a:r>
            <a:r>
              <a:rPr lang="pt-BR" sz="1800" dirty="0" err="1" smtClean="0"/>
              <a:t>utils</a:t>
            </a:r>
            <a:r>
              <a:rPr lang="pt-BR" sz="1800" dirty="0" smtClean="0"/>
              <a:t>/”</a:t>
            </a:r>
            <a:endParaRPr lang="pt-BR" sz="1800" dirty="0" smtClean="0"/>
          </a:p>
          <a:p>
            <a:r>
              <a:rPr lang="en-US" sz="2000" dirty="0" err="1" smtClean="0"/>
              <a:t>Erro</a:t>
            </a:r>
            <a:r>
              <a:rPr lang="en-US" sz="2000" dirty="0" smtClean="0"/>
              <a:t> </a:t>
            </a:r>
            <a:r>
              <a:rPr lang="en-US" sz="2000" dirty="0" err="1" smtClean="0"/>
              <a:t>ao</a:t>
            </a:r>
            <a:r>
              <a:rPr lang="en-US" sz="2000" dirty="0" smtClean="0"/>
              <a:t> </a:t>
            </a:r>
            <a:r>
              <a:rPr lang="en-US" sz="2000" dirty="0" err="1" smtClean="0"/>
              <a:t>chamar</a:t>
            </a:r>
            <a:r>
              <a:rPr lang="en-US" sz="2000" dirty="0" smtClean="0"/>
              <a:t> o scripts </a:t>
            </a:r>
            <a:r>
              <a:rPr lang="pt-BR" sz="2000" dirty="0" err="1" smtClean="0"/>
              <a:t>uhd_images_downloader</a:t>
            </a:r>
            <a:r>
              <a:rPr lang="pt-BR" sz="2000" dirty="0" smtClean="0"/>
              <a:t>.</a:t>
            </a:r>
            <a:r>
              <a:rPr lang="pt-BR" sz="2000" dirty="0" err="1" smtClean="0"/>
              <a:t>py</a:t>
            </a:r>
            <a:r>
              <a:rPr lang="pt-BR" sz="2000" dirty="0" smtClean="0"/>
              <a:t> (falta do módulo </a:t>
            </a:r>
            <a:r>
              <a:rPr lang="pt-BR" sz="2000" dirty="0" err="1" smtClean="0"/>
              <a:t>requests</a:t>
            </a:r>
            <a:r>
              <a:rPr lang="pt-BR" sz="2000" dirty="0" smtClean="0"/>
              <a:t>). É resolvido instalando o </a:t>
            </a:r>
            <a:r>
              <a:rPr lang="pt-BR" sz="2000" dirty="0" err="1" smtClean="0"/>
              <a:t>python-pip</a:t>
            </a:r>
            <a:r>
              <a:rPr lang="pt-BR" sz="2000" dirty="0" smtClean="0"/>
              <a:t> e o módulo </a:t>
            </a:r>
            <a:r>
              <a:rPr lang="pt-BR" sz="2000" dirty="0" err="1" smtClean="0"/>
              <a:t>requests</a:t>
            </a:r>
            <a:r>
              <a:rPr lang="pt-BR" sz="2000" dirty="0" smtClean="0"/>
              <a:t>. No terminal, digite:</a:t>
            </a:r>
          </a:p>
          <a:p>
            <a:pPr lvl="1"/>
            <a:r>
              <a:rPr lang="en-US" sz="1800" dirty="0" err="1" smtClean="0"/>
              <a:t>sudo</a:t>
            </a:r>
            <a:r>
              <a:rPr lang="en-US" sz="1800" dirty="0" smtClean="0"/>
              <a:t> </a:t>
            </a:r>
            <a:r>
              <a:rPr lang="en-US" sz="1800" dirty="0" smtClean="0"/>
              <a:t>apt-get install python-pip</a:t>
            </a:r>
          </a:p>
          <a:p>
            <a:pPr lvl="1"/>
            <a:r>
              <a:rPr lang="en-US" sz="1800" dirty="0" smtClean="0"/>
              <a:t>pip </a:t>
            </a:r>
            <a:r>
              <a:rPr lang="en-US" sz="1800" dirty="0" smtClean="0"/>
              <a:t>install </a:t>
            </a:r>
            <a:r>
              <a:rPr lang="en-US" sz="1800" dirty="0" smtClean="0"/>
              <a:t>requests</a:t>
            </a:r>
          </a:p>
          <a:p>
            <a:r>
              <a:rPr lang="en-US" sz="2200" dirty="0" err="1" smtClean="0"/>
              <a:t>Depois</a:t>
            </a:r>
            <a:r>
              <a:rPr lang="en-US" sz="2200" dirty="0" smtClean="0"/>
              <a:t> disso o </a:t>
            </a:r>
            <a:r>
              <a:rPr lang="en-US" sz="2200" dirty="0" err="1" smtClean="0"/>
              <a:t>comando</a:t>
            </a:r>
            <a:r>
              <a:rPr lang="en-US" sz="2200" dirty="0" smtClean="0"/>
              <a:t> </a:t>
            </a:r>
            <a:r>
              <a:rPr lang="en-US" sz="2200" dirty="0" err="1" smtClean="0"/>
              <a:t>para</a:t>
            </a:r>
            <a:r>
              <a:rPr lang="en-US" sz="2200" dirty="0" smtClean="0"/>
              <a:t> </a:t>
            </a:r>
            <a:r>
              <a:rPr lang="en-US" sz="2200" dirty="0" err="1" smtClean="0"/>
              <a:t>baixar</a:t>
            </a:r>
            <a:r>
              <a:rPr lang="en-US" sz="2200" dirty="0" smtClean="0"/>
              <a:t> e </a:t>
            </a:r>
            <a:r>
              <a:rPr lang="en-US" sz="2200" dirty="0" err="1" smtClean="0"/>
              <a:t>instalar</a:t>
            </a:r>
            <a:r>
              <a:rPr lang="en-US" sz="2200" dirty="0" smtClean="0"/>
              <a:t> a </a:t>
            </a:r>
            <a:r>
              <a:rPr lang="en-US" sz="2200" dirty="0" err="1" smtClean="0"/>
              <a:t>imagem</a:t>
            </a:r>
            <a:r>
              <a:rPr lang="en-US" sz="2200" dirty="0" smtClean="0"/>
              <a:t> </a:t>
            </a:r>
            <a:r>
              <a:rPr lang="en-US" sz="2200" dirty="0" err="1" smtClean="0"/>
              <a:t>deve</a:t>
            </a:r>
            <a:r>
              <a:rPr lang="en-US" sz="2200" dirty="0" smtClean="0"/>
              <a:t> </a:t>
            </a:r>
            <a:r>
              <a:rPr lang="en-US" sz="2200" dirty="0" err="1" smtClean="0"/>
              <a:t>funcionar</a:t>
            </a:r>
            <a:endParaRPr lang="en-US" sz="2200" dirty="0" smtClean="0"/>
          </a:p>
          <a:p>
            <a:pPr lvl="1"/>
            <a:r>
              <a:rPr lang="pt-BR" sz="1800" dirty="0" err="1" smtClean="0"/>
              <a:t>sudo</a:t>
            </a:r>
            <a:r>
              <a:rPr lang="pt-BR" sz="1800" dirty="0" smtClean="0"/>
              <a:t> "/</a:t>
            </a:r>
            <a:r>
              <a:rPr lang="pt-BR" sz="1800" dirty="0" err="1" smtClean="0"/>
              <a:t>usr</a:t>
            </a:r>
            <a:r>
              <a:rPr lang="pt-BR" sz="1800" dirty="0" smtClean="0"/>
              <a:t>/local/</a:t>
            </a:r>
            <a:r>
              <a:rPr lang="pt-BR" sz="1800" dirty="0" err="1" smtClean="0"/>
              <a:t>share</a:t>
            </a:r>
            <a:r>
              <a:rPr lang="pt-BR" sz="1800" dirty="0" smtClean="0"/>
              <a:t>/</a:t>
            </a:r>
            <a:r>
              <a:rPr lang="pt-BR" sz="1800" dirty="0" err="1" smtClean="0"/>
              <a:t>uhd</a:t>
            </a:r>
            <a:r>
              <a:rPr lang="pt-BR" sz="1800" dirty="0" smtClean="0"/>
              <a:t>/</a:t>
            </a:r>
            <a:r>
              <a:rPr lang="pt-BR" sz="1800" dirty="0" err="1" smtClean="0"/>
              <a:t>utils</a:t>
            </a:r>
            <a:r>
              <a:rPr lang="pt-BR" sz="1800" dirty="0" smtClean="0"/>
              <a:t>/</a:t>
            </a:r>
            <a:r>
              <a:rPr lang="pt-BR" sz="1800" dirty="0" err="1" smtClean="0"/>
              <a:t>uhd_images_downloader</a:t>
            </a:r>
            <a:r>
              <a:rPr lang="pt-BR" sz="1800" dirty="0" smtClean="0"/>
              <a:t>.</a:t>
            </a:r>
            <a:r>
              <a:rPr lang="pt-BR" sz="1800" dirty="0" err="1" smtClean="0"/>
              <a:t>py</a:t>
            </a:r>
            <a:r>
              <a:rPr lang="pt-BR" sz="1800" dirty="0" smtClean="0"/>
              <a:t>“</a:t>
            </a:r>
          </a:p>
          <a:p>
            <a:pPr lvl="1"/>
            <a:r>
              <a:rPr lang="pt-BR" sz="1800" dirty="0" err="1" smtClean="0"/>
              <a:t>uhd_image_loader</a:t>
            </a:r>
            <a:r>
              <a:rPr lang="pt-BR" sz="1800" dirty="0" smtClean="0"/>
              <a:t> </a:t>
            </a:r>
            <a:r>
              <a:rPr lang="pt-BR" sz="1800" dirty="0" smtClean="0"/>
              <a:t>--</a:t>
            </a:r>
            <a:r>
              <a:rPr lang="pt-BR" sz="1800" dirty="0" err="1" smtClean="0"/>
              <a:t>args</a:t>
            </a:r>
            <a:r>
              <a:rPr lang="pt-BR" sz="1800" dirty="0" smtClean="0"/>
              <a:t>="</a:t>
            </a:r>
            <a:r>
              <a:rPr lang="pt-BR" sz="1800" dirty="0" err="1" smtClean="0"/>
              <a:t>type</a:t>
            </a:r>
            <a:r>
              <a:rPr lang="pt-BR" sz="1800" dirty="0" smtClean="0"/>
              <a:t>=usrp2,</a:t>
            </a:r>
            <a:r>
              <a:rPr lang="pt-BR" sz="1800" dirty="0" err="1" smtClean="0"/>
              <a:t>addr</a:t>
            </a:r>
            <a:r>
              <a:rPr lang="pt-BR" sz="1800" dirty="0" smtClean="0"/>
              <a:t>=192.168.10.2"     --</a:t>
            </a:r>
            <a:r>
              <a:rPr lang="pt-BR" sz="1800" dirty="0" err="1" smtClean="0"/>
              <a:t>fw-path</a:t>
            </a:r>
            <a:r>
              <a:rPr lang="pt-BR" sz="1800" dirty="0" smtClean="0"/>
              <a:t>="/</a:t>
            </a:r>
            <a:r>
              <a:rPr lang="pt-BR" sz="1800" dirty="0" err="1" smtClean="0"/>
              <a:t>usr</a:t>
            </a:r>
            <a:r>
              <a:rPr lang="pt-BR" sz="1800" dirty="0" smtClean="0"/>
              <a:t>/local/</a:t>
            </a:r>
            <a:r>
              <a:rPr lang="pt-BR" sz="1800" dirty="0" err="1" smtClean="0"/>
              <a:t>share</a:t>
            </a:r>
            <a:r>
              <a:rPr lang="pt-BR" sz="1800" dirty="0" smtClean="0"/>
              <a:t>/</a:t>
            </a:r>
            <a:r>
              <a:rPr lang="pt-BR" sz="1800" dirty="0" err="1" smtClean="0"/>
              <a:t>uhd</a:t>
            </a:r>
            <a:r>
              <a:rPr lang="pt-BR" sz="1800" dirty="0" smtClean="0"/>
              <a:t>/</a:t>
            </a:r>
            <a:r>
              <a:rPr lang="pt-BR" sz="1800" dirty="0" err="1" smtClean="0"/>
              <a:t>images</a:t>
            </a:r>
            <a:r>
              <a:rPr lang="pt-BR" sz="1800" dirty="0" smtClean="0"/>
              <a:t>/usrp_n210_</a:t>
            </a:r>
            <a:r>
              <a:rPr lang="pt-BR" sz="1800" dirty="0" err="1" smtClean="0"/>
              <a:t>fw</a:t>
            </a:r>
            <a:r>
              <a:rPr lang="pt-BR" sz="1800" dirty="0" smtClean="0"/>
              <a:t>.</a:t>
            </a:r>
            <a:r>
              <a:rPr lang="pt-BR" sz="1800" dirty="0" err="1" smtClean="0"/>
              <a:t>bin</a:t>
            </a:r>
            <a:r>
              <a:rPr lang="pt-BR" sz="1800" dirty="0" smtClean="0"/>
              <a:t>" ]--</a:t>
            </a:r>
            <a:r>
              <a:rPr lang="pt-BR" sz="1800" dirty="0" err="1" smtClean="0"/>
              <a:t>fpga-path</a:t>
            </a:r>
            <a:r>
              <a:rPr lang="pt-BR" sz="1800" dirty="0" smtClean="0"/>
              <a:t>="/</a:t>
            </a:r>
            <a:r>
              <a:rPr lang="pt-BR" sz="1800" dirty="0" err="1" smtClean="0"/>
              <a:t>usr</a:t>
            </a:r>
            <a:r>
              <a:rPr lang="pt-BR" sz="1800" dirty="0" smtClean="0"/>
              <a:t>/local/</a:t>
            </a:r>
            <a:r>
              <a:rPr lang="pt-BR" sz="1800" dirty="0" err="1" smtClean="0"/>
              <a:t>share</a:t>
            </a:r>
            <a:r>
              <a:rPr lang="pt-BR" sz="1800" dirty="0" smtClean="0"/>
              <a:t>/</a:t>
            </a:r>
            <a:r>
              <a:rPr lang="pt-BR" sz="1800" dirty="0" err="1" smtClean="0"/>
              <a:t>uhd</a:t>
            </a:r>
            <a:r>
              <a:rPr lang="pt-BR" sz="1800" dirty="0" smtClean="0"/>
              <a:t>/</a:t>
            </a:r>
            <a:r>
              <a:rPr lang="pt-BR" sz="1800" dirty="0" err="1" smtClean="0"/>
              <a:t>images</a:t>
            </a:r>
            <a:r>
              <a:rPr lang="pt-BR" sz="1800" dirty="0" smtClean="0"/>
              <a:t>/usrp_n210_r4_</a:t>
            </a:r>
            <a:r>
              <a:rPr lang="pt-BR" sz="1800" dirty="0" err="1" smtClean="0"/>
              <a:t>fpga</a:t>
            </a:r>
            <a:r>
              <a:rPr lang="pt-BR" sz="1800" dirty="0" smtClean="0"/>
              <a:t>.</a:t>
            </a:r>
            <a:r>
              <a:rPr lang="pt-BR" sz="1800" dirty="0" err="1" smtClean="0"/>
              <a:t>bin</a:t>
            </a:r>
            <a:r>
              <a:rPr lang="pt-BR" sz="1800" dirty="0" smtClean="0"/>
              <a:t>"</a:t>
            </a:r>
            <a:endParaRPr lang="pt-B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72604" y="1984594"/>
            <a:ext cx="771530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da USRP N210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376660"/>
          </a:xfrm>
        </p:spPr>
        <p:txBody>
          <a:bodyPr/>
          <a:lstStyle/>
          <a:p>
            <a:r>
              <a:rPr lang="pt-BR" sz="2800" dirty="0" smtClean="0"/>
              <a:t>Ao finalizar as atualizações rode de novo o comando:</a:t>
            </a:r>
          </a:p>
          <a:p>
            <a:pPr>
              <a:buNone/>
            </a:pPr>
            <a:r>
              <a:rPr lang="pt-BR" sz="1800" dirty="0" smtClean="0"/>
              <a:t>      $ </a:t>
            </a:r>
            <a:r>
              <a:rPr lang="pt-BR" sz="1800" dirty="0" err="1" smtClean="0"/>
              <a:t>uhd_usrp_probe</a:t>
            </a:r>
            <a:endParaRPr lang="pt-BR" sz="1800" dirty="0" smtClean="0"/>
          </a:p>
          <a:p>
            <a:pPr>
              <a:buNone/>
            </a:pPr>
            <a:endParaRPr lang="pt-BR" sz="1800" dirty="0" smtClean="0"/>
          </a:p>
          <a:p>
            <a:r>
              <a:rPr lang="pt-BR" sz="2800" dirty="0" smtClean="0"/>
              <a:t>Um possível alerta será apresentado:</a:t>
            </a:r>
          </a:p>
          <a:p>
            <a:endParaRPr lang="pt-BR" dirty="0"/>
          </a:p>
        </p:txBody>
      </p:sp>
      <p:pic>
        <p:nvPicPr>
          <p:cNvPr id="6" name="Imagem 5" descr="Erro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3429000"/>
            <a:ext cx="6858048" cy="2881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034" y="4590818"/>
            <a:ext cx="7715304" cy="50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571472" y="2733430"/>
            <a:ext cx="7715304" cy="928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da USRP N210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57232"/>
            <a:ext cx="8583488" cy="5376660"/>
          </a:xfrm>
        </p:spPr>
        <p:txBody>
          <a:bodyPr/>
          <a:lstStyle/>
          <a:p>
            <a:r>
              <a:rPr lang="pt-BR" sz="2800" dirty="0" smtClean="0"/>
              <a:t>Este erro está relacionado com gerenciador e representador de pacotes no kernel do linux. </a:t>
            </a:r>
          </a:p>
          <a:p>
            <a:r>
              <a:rPr lang="pt-BR" sz="2800" dirty="0" smtClean="0"/>
              <a:t>Para solucioná-lo digite no terminal os seguintes comandos:</a:t>
            </a:r>
          </a:p>
          <a:p>
            <a:pPr lvl="1">
              <a:buNone/>
            </a:pPr>
            <a:r>
              <a:rPr lang="pt-BR" sz="2400" dirty="0" smtClean="0"/>
              <a:t>$ sudo sysctl –w net.core.rmem_max=50000000</a:t>
            </a:r>
          </a:p>
          <a:p>
            <a:pPr lvl="1">
              <a:buNone/>
            </a:pPr>
            <a:r>
              <a:rPr lang="pt-BR" sz="2400" dirty="0" smtClean="0"/>
              <a:t>$ sudo sysctl –w net.core.wmem_max=1048576</a:t>
            </a:r>
          </a:p>
          <a:p>
            <a:pPr lvl="1">
              <a:buNone/>
            </a:pPr>
            <a:endParaRPr lang="pt-BR" sz="2400" dirty="0" smtClean="0"/>
          </a:p>
          <a:p>
            <a:r>
              <a:rPr lang="pt-BR" dirty="0" smtClean="0"/>
              <a:t>Feito isso, rode novamente o comando:</a:t>
            </a:r>
          </a:p>
          <a:p>
            <a:pPr lvl="1">
              <a:buNone/>
            </a:pPr>
            <a:r>
              <a:rPr lang="pt-BR" sz="2400" dirty="0" smtClean="0"/>
              <a:t>$ uhd_usrp_probe</a:t>
            </a:r>
          </a:p>
          <a:p>
            <a:pPr marL="0" lvl="1">
              <a:buNone/>
            </a:pPr>
            <a:endParaRPr lang="pt-BR" sz="2000" b="1" dirty="0" smtClean="0"/>
          </a:p>
          <a:p>
            <a:pPr marL="0" lvl="1">
              <a:buNone/>
            </a:pPr>
            <a:r>
              <a:rPr lang="pt-BR" sz="2000" b="1" dirty="0" smtClean="0"/>
              <a:t>Obs.:</a:t>
            </a:r>
            <a:r>
              <a:rPr lang="pt-BR" sz="2000" dirty="0" smtClean="0"/>
              <a:t> Como esse é um erro ligado ao kernel do linux talvez seja necessário realizá-lo sempre que iniciar o SO. Podemos adicionar no </a:t>
            </a:r>
            <a:r>
              <a:rPr lang="pt-BR" sz="2000" dirty="0" err="1" smtClean="0"/>
              <a:t>bashrc</a:t>
            </a:r>
            <a:endParaRPr lang="pt-BR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Apresentar como como utilizar uma Máquina Virtual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GNU Radio no Linux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da USRP N210</a:t>
            </a:r>
          </a:p>
          <a:p>
            <a:pPr lvl="1"/>
            <a:r>
              <a:rPr lang="pt-B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Instalação Física</a:t>
            </a:r>
          </a:p>
          <a:p>
            <a:pPr lvl="1"/>
            <a:r>
              <a:rPr lang="pt-B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Firmware</a:t>
            </a:r>
          </a:p>
          <a:p>
            <a:r>
              <a:rPr lang="pt-BR" dirty="0" smtClean="0"/>
              <a:t>GNU Radio Companion (teste de instalação)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GNU Radio Companion</a:t>
            </a:r>
            <a:br>
              <a:rPr lang="pt-BR" sz="3200" dirty="0" smtClean="0"/>
            </a:br>
            <a:r>
              <a:rPr lang="pt-BR" sz="2800" dirty="0" smtClean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583488" cy="5256584"/>
          </a:xfrm>
        </p:spPr>
        <p:txBody>
          <a:bodyPr/>
          <a:lstStyle/>
          <a:p>
            <a:pPr lvl="0"/>
            <a:r>
              <a:rPr lang="pt-BR" sz="2400" dirty="0" smtClean="0"/>
              <a:t>Caso ainda não esteja aberto, inicialize o GNU Radio Companion.</a:t>
            </a:r>
          </a:p>
          <a:p>
            <a:pPr lvl="1"/>
            <a:r>
              <a:rPr lang="pt-BR" sz="2000" dirty="0" smtClean="0"/>
              <a:t>Abra um terminal digitando CRTL+ALT+t</a:t>
            </a:r>
          </a:p>
          <a:p>
            <a:pPr lvl="1"/>
            <a:r>
              <a:rPr lang="pt-BR" sz="2000" dirty="0" smtClean="0"/>
              <a:t>Digite: gnuradio-companion e pressione ENTER</a:t>
            </a:r>
          </a:p>
          <a:p>
            <a:pPr lvl="1"/>
            <a:endParaRPr lang="pt-BR" sz="2000" dirty="0" smtClean="0"/>
          </a:p>
          <a:p>
            <a:pPr lvl="1"/>
            <a:endParaRPr lang="pt-BR" sz="2000" dirty="0" smtClean="0"/>
          </a:p>
          <a:p>
            <a:r>
              <a:rPr lang="pt-BR" sz="2400" dirty="0" smtClean="0"/>
              <a:t>Outra alternativa:</a:t>
            </a:r>
          </a:p>
          <a:p>
            <a:pPr lvl="1"/>
            <a:r>
              <a:rPr lang="pt-BR" sz="2000" dirty="0" smtClean="0"/>
              <a:t>Clique em Dash Home</a:t>
            </a:r>
          </a:p>
          <a:p>
            <a:pPr>
              <a:buNone/>
            </a:pPr>
            <a:r>
              <a:rPr lang="pt-BR" sz="2000" dirty="0" smtClean="0"/>
              <a:t> </a:t>
            </a:r>
          </a:p>
          <a:p>
            <a:pPr lvl="0"/>
            <a:endParaRPr lang="pt-BR" sz="2000" dirty="0" smtClean="0"/>
          </a:p>
          <a:p>
            <a:pPr lvl="1"/>
            <a:r>
              <a:rPr lang="pt-BR" sz="2000" dirty="0" smtClean="0"/>
              <a:t>Digite gnuradio e clique no ícone correspondente ao GRC</a:t>
            </a:r>
          </a:p>
          <a:p>
            <a:endParaRPr lang="pt-BR" sz="2400" dirty="0" smtClean="0"/>
          </a:p>
          <a:p>
            <a:endParaRPr lang="pt-BR" sz="2400" dirty="0"/>
          </a:p>
        </p:txBody>
      </p:sp>
      <p:pic>
        <p:nvPicPr>
          <p:cNvPr id="1027" name="Imagem 22" descr="fig_01.png"/>
          <p:cNvPicPr>
            <a:picLocks noChangeAspect="1" noChangeArrowheads="1"/>
          </p:cNvPicPr>
          <p:nvPr/>
        </p:nvPicPr>
        <p:blipFill>
          <a:blip r:embed="rId2" cstate="print"/>
          <a:srcRect b="83112"/>
          <a:stretch>
            <a:fillRect/>
          </a:stretch>
        </p:blipFill>
        <p:spPr bwMode="auto">
          <a:xfrm>
            <a:off x="1043608" y="2564904"/>
            <a:ext cx="5038725" cy="542925"/>
          </a:xfrm>
          <a:prstGeom prst="rect">
            <a:avLst/>
          </a:prstGeom>
          <a:noFill/>
        </p:spPr>
      </p:pic>
      <p:pic>
        <p:nvPicPr>
          <p:cNvPr id="1026" name="Imagem 21" descr="fig_02-1.png"/>
          <p:cNvPicPr>
            <a:picLocks noChangeAspect="1" noChangeArrowheads="1"/>
          </p:cNvPicPr>
          <p:nvPr/>
        </p:nvPicPr>
        <p:blipFill>
          <a:blip r:embed="rId3" cstate="print"/>
          <a:srcRect l="221" r="17821" b="77605"/>
          <a:stretch>
            <a:fillRect/>
          </a:stretch>
        </p:blipFill>
        <p:spPr bwMode="auto">
          <a:xfrm>
            <a:off x="1043608" y="4005064"/>
            <a:ext cx="5038725" cy="771525"/>
          </a:xfrm>
          <a:prstGeom prst="rect">
            <a:avLst/>
          </a:prstGeom>
          <a:noFill/>
        </p:spPr>
      </p:pic>
      <p:pic>
        <p:nvPicPr>
          <p:cNvPr id="1025" name="Imagem 24" descr="fig03.png"/>
          <p:cNvPicPr>
            <a:picLocks noChangeAspect="1" noChangeArrowheads="1"/>
          </p:cNvPicPr>
          <p:nvPr/>
        </p:nvPicPr>
        <p:blipFill>
          <a:blip r:embed="rId4" cstate="print"/>
          <a:srcRect l="-319" r="17760" b="68404"/>
          <a:stretch>
            <a:fillRect/>
          </a:stretch>
        </p:blipFill>
        <p:spPr bwMode="auto">
          <a:xfrm>
            <a:off x="1043608" y="5229200"/>
            <a:ext cx="5038725" cy="1085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GNU Radio Companion</a:t>
            </a:r>
            <a:br>
              <a:rPr lang="pt-BR" sz="3200" dirty="0" smtClean="0"/>
            </a:br>
            <a:r>
              <a:rPr lang="pt-BR" sz="2800" dirty="0" smtClean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583488" cy="936104"/>
          </a:xfrm>
        </p:spPr>
        <p:txBody>
          <a:bodyPr/>
          <a:lstStyle/>
          <a:p>
            <a:pPr lvl="0"/>
            <a:r>
              <a:rPr lang="pt-BR" sz="2400" dirty="0" smtClean="0"/>
              <a:t>GNU Radio Companion deverá abrir e a tela abaixo será exibida</a:t>
            </a:r>
            <a:endParaRPr lang="pt-BR" sz="2400" dirty="0"/>
          </a:p>
        </p:txBody>
      </p:sp>
      <p:pic>
        <p:nvPicPr>
          <p:cNvPr id="7" name="Imagem 6" descr="compan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916832"/>
            <a:ext cx="7020272" cy="40395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GNU Radio Companion</a:t>
            </a:r>
            <a:br>
              <a:rPr lang="pt-BR" sz="3200" dirty="0" smtClean="0"/>
            </a:br>
            <a:r>
              <a:rPr lang="pt-BR" sz="2800" dirty="0" smtClean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936104"/>
          </a:xfrm>
        </p:spPr>
        <p:txBody>
          <a:bodyPr/>
          <a:lstStyle/>
          <a:p>
            <a:pPr lvl="0"/>
            <a:r>
              <a:rPr lang="pt-BR" sz="2000" dirty="0" smtClean="0"/>
              <a:t>Testando com um exemplo</a:t>
            </a:r>
          </a:p>
          <a:p>
            <a:pPr lvl="1"/>
            <a:r>
              <a:rPr lang="pt-BR" sz="1800" b="1" dirty="0" smtClean="0"/>
              <a:t>Abra o seguinte exemplo:</a:t>
            </a:r>
            <a:r>
              <a:rPr lang="pt-BR" sz="1800" dirty="0" smtClean="0"/>
              <a:t> gnuradio/gr-audio/examples/grc/dial_tone.grc</a:t>
            </a:r>
          </a:p>
          <a:p>
            <a:pPr lvl="1"/>
            <a:r>
              <a:rPr lang="pt-BR" sz="1800" dirty="0" smtClean="0"/>
              <a:t>A seguinte tela aparecerá</a:t>
            </a:r>
            <a:endParaRPr lang="pt-BR" sz="1800" dirty="0"/>
          </a:p>
        </p:txBody>
      </p:sp>
      <p:pic>
        <p:nvPicPr>
          <p:cNvPr id="5" name="Imagem 4" descr="GNU_radio_tes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204864"/>
            <a:ext cx="6588224" cy="37909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GNU Radio Companion</a:t>
            </a:r>
            <a:br>
              <a:rPr lang="pt-BR" sz="3200" dirty="0" smtClean="0"/>
            </a:br>
            <a:r>
              <a:rPr lang="pt-BR" sz="2800" dirty="0" smtClean="0"/>
              <a:t>Teste da instalação do GNU Radio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936104"/>
          </a:xfrm>
        </p:spPr>
        <p:txBody>
          <a:bodyPr/>
          <a:lstStyle/>
          <a:p>
            <a:pPr lvl="0"/>
            <a:r>
              <a:rPr lang="pt-BR" sz="2000" dirty="0" smtClean="0"/>
              <a:t>Testando com um exemplo</a:t>
            </a:r>
          </a:p>
          <a:p>
            <a:pPr lvl="1"/>
            <a:r>
              <a:rPr lang="pt-BR" sz="1800" b="1" dirty="0" smtClean="0"/>
              <a:t>Crie o código em Python </a:t>
            </a:r>
          </a:p>
          <a:p>
            <a:pPr lvl="1"/>
            <a:endParaRPr lang="pt-BR" sz="1800" b="1" dirty="0" smtClean="0"/>
          </a:p>
          <a:p>
            <a:pPr lvl="1"/>
            <a:endParaRPr lang="pt-BR" sz="1800" b="1" dirty="0" smtClean="0"/>
          </a:p>
          <a:p>
            <a:pPr lvl="1"/>
            <a:endParaRPr lang="pt-BR" sz="1800" b="1" dirty="0" smtClean="0"/>
          </a:p>
          <a:p>
            <a:pPr lvl="1"/>
            <a:r>
              <a:rPr lang="pt-BR" sz="1800" b="1" dirty="0" smtClean="0"/>
              <a:t>Rode o programa</a:t>
            </a:r>
          </a:p>
          <a:p>
            <a:pPr lvl="1"/>
            <a:endParaRPr lang="pt-BR" sz="1800" b="1" dirty="0" smtClean="0"/>
          </a:p>
          <a:p>
            <a:pPr lvl="1"/>
            <a:endParaRPr lang="pt-BR" sz="1800" b="1" dirty="0" smtClean="0"/>
          </a:p>
          <a:p>
            <a:pPr lvl="1"/>
            <a:endParaRPr lang="pt-BR" sz="1800" b="1" dirty="0" smtClean="0"/>
          </a:p>
          <a:p>
            <a:pPr lvl="1"/>
            <a:r>
              <a:rPr lang="pt-BR" sz="1800" b="1" dirty="0" smtClean="0"/>
              <a:t>Você ouvirá um tom de áudio na sua placa de som e a seguinte tela aparecerá</a:t>
            </a:r>
            <a:endParaRPr lang="pt-BR" sz="1800" dirty="0"/>
          </a:p>
        </p:txBody>
      </p:sp>
      <p:pic>
        <p:nvPicPr>
          <p:cNvPr id="6" name="Imagem 5" descr="figure_21.png"/>
          <p:cNvPicPr/>
          <p:nvPr/>
        </p:nvPicPr>
        <p:blipFill>
          <a:blip r:embed="rId2" cstate="print"/>
          <a:srcRect b="86026"/>
          <a:stretch>
            <a:fillRect/>
          </a:stretch>
        </p:blipFill>
        <p:spPr>
          <a:xfrm>
            <a:off x="827584" y="1772816"/>
            <a:ext cx="7808850" cy="612696"/>
          </a:xfrm>
          <a:prstGeom prst="rect">
            <a:avLst/>
          </a:prstGeom>
        </p:spPr>
      </p:pic>
      <p:pic>
        <p:nvPicPr>
          <p:cNvPr id="7" name="Imagem 6" descr="figure23.png"/>
          <p:cNvPicPr/>
          <p:nvPr/>
        </p:nvPicPr>
        <p:blipFill>
          <a:blip r:embed="rId3" cstate="print"/>
          <a:srcRect b="83624"/>
          <a:stretch>
            <a:fillRect/>
          </a:stretch>
        </p:blipFill>
        <p:spPr>
          <a:xfrm>
            <a:off x="827584" y="3140968"/>
            <a:ext cx="7831438" cy="720080"/>
          </a:xfrm>
          <a:prstGeom prst="rect">
            <a:avLst/>
          </a:prstGeom>
        </p:spPr>
      </p:pic>
      <p:pic>
        <p:nvPicPr>
          <p:cNvPr id="8" name="Imagem 7" descr="saida_GNU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1920" y="4725144"/>
            <a:ext cx="1343025" cy="13525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Uso da Máquina Virtual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do GNU Radio no Linux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da USRP N210</a:t>
            </a:r>
          </a:p>
          <a:p>
            <a:pPr lvl="1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Instalação Física</a:t>
            </a:r>
          </a:p>
          <a:p>
            <a:pPr lvl="1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Firmware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GNU Radio Companion (testes de instalação)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214414" y="2571744"/>
            <a:ext cx="6286544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GNU Radio Companion</a:t>
            </a:r>
            <a:br>
              <a:rPr lang="pt-BR" sz="3200" dirty="0" smtClean="0"/>
            </a:br>
            <a:r>
              <a:rPr lang="pt-BR" sz="2800" dirty="0" smtClean="0"/>
              <a:t>Teste da instalação do USRP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357290" y="4300770"/>
            <a:ext cx="6286544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Já existem alguns exemplo para UHD usando o Companion </a:t>
            </a:r>
          </a:p>
          <a:p>
            <a:pPr lvl="1"/>
            <a:r>
              <a:rPr lang="pt-BR" sz="2000" dirty="0" smtClean="0"/>
              <a:t>Instalação:</a:t>
            </a:r>
          </a:p>
          <a:p>
            <a:pPr lvl="2"/>
            <a:r>
              <a:rPr lang="pt-BR" sz="1800" b="1" dirty="0" smtClean="0"/>
              <a:t>Para GNU Radio somente, digite em um terminal: </a:t>
            </a:r>
          </a:p>
          <a:p>
            <a:pPr lvl="2">
              <a:buNone/>
            </a:pPr>
            <a:r>
              <a:rPr lang="pt-BR" sz="1800" b="1" dirty="0" smtClean="0"/>
              <a:t>	</a:t>
            </a:r>
            <a:r>
              <a:rPr lang="pt-BR" sz="1600" b="1" dirty="0" err="1" smtClean="0"/>
              <a:t>git</a:t>
            </a:r>
            <a:r>
              <a:rPr lang="pt-BR" sz="1600" b="1" dirty="0" smtClean="0"/>
              <a:t> clone https://github.com/csete/gnuradio-grc-examples.git</a:t>
            </a:r>
            <a:endParaRPr lang="pt-BR" sz="1800" b="1" dirty="0" smtClean="0"/>
          </a:p>
          <a:p>
            <a:pPr lvl="3"/>
            <a:r>
              <a:rPr lang="pt-BR" sz="1600" dirty="0" smtClean="0"/>
              <a:t>Uma pasta chamada: </a:t>
            </a:r>
            <a:r>
              <a:rPr lang="pt-BR" sz="1600" b="1" i="1" dirty="0" smtClean="0"/>
              <a:t>gnuradio-grc-examples </a:t>
            </a:r>
            <a:r>
              <a:rPr lang="pt-BR" sz="1600" dirty="0" smtClean="0"/>
              <a:t>é criada e nela se encontram vários exemplos </a:t>
            </a:r>
            <a:r>
              <a:rPr lang="pt-BR" sz="1600" b="1" dirty="0" smtClean="0"/>
              <a:t>sem suporte ao USRP.</a:t>
            </a:r>
          </a:p>
          <a:p>
            <a:pPr lvl="2"/>
            <a:r>
              <a:rPr lang="pt-BR" sz="1800" b="1" dirty="0" smtClean="0"/>
              <a:t>Para o suporte ao USRP: </a:t>
            </a:r>
            <a:r>
              <a:rPr lang="pt-BR" sz="1800" dirty="0" smtClean="0"/>
              <a:t>faça uma cópia da pasta anterior com outro nome (e.g. </a:t>
            </a:r>
            <a:r>
              <a:rPr lang="pt-BR" sz="1800" b="1" i="1" dirty="0" smtClean="0"/>
              <a:t>gnuradio-grc-examples_uhd</a:t>
            </a:r>
            <a:r>
              <a:rPr lang="pt-BR" sz="1800" dirty="0" smtClean="0"/>
              <a:t>), entre na nova pasta e digite: </a:t>
            </a:r>
          </a:p>
          <a:p>
            <a:pPr lvl="2">
              <a:buNone/>
            </a:pPr>
            <a:r>
              <a:rPr lang="pt-BR" sz="1600" b="1" i="1" dirty="0" smtClean="0"/>
              <a:t>	</a:t>
            </a:r>
            <a:r>
              <a:rPr lang="pt-BR" sz="1600" b="1" i="1" dirty="0" err="1" smtClean="0"/>
              <a:t>git</a:t>
            </a:r>
            <a:r>
              <a:rPr lang="pt-BR" sz="1600" b="1" i="1" dirty="0" smtClean="0"/>
              <a:t> checkout uhd</a:t>
            </a:r>
          </a:p>
          <a:p>
            <a:pPr lvl="1"/>
            <a:endParaRPr lang="pt-BR" sz="1800" dirty="0" smtClean="0"/>
          </a:p>
          <a:p>
            <a:pPr lvl="1"/>
            <a:r>
              <a:rPr lang="pt-BR" sz="1800" dirty="0" smtClean="0"/>
              <a:t>Mais detalhes: </a:t>
            </a:r>
            <a:r>
              <a:rPr lang="pt-BR" sz="1800" dirty="0" smtClean="0">
                <a:hlinkClick r:id="rId2"/>
              </a:rPr>
              <a:t>http://www.oz9aec.net/index.php/gnu-radio/grc-examples</a:t>
            </a:r>
            <a:endParaRPr lang="pt-BR" sz="1800" dirty="0" smtClean="0"/>
          </a:p>
          <a:p>
            <a:r>
              <a:rPr lang="pt-BR" sz="2200" dirty="0" smtClean="0"/>
              <a:t>Vamos testar um receptor FM banda larga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GNU Radio Companion</a:t>
            </a:r>
            <a:br>
              <a:rPr lang="pt-BR" sz="3200" dirty="0" smtClean="0"/>
            </a:br>
            <a:r>
              <a:rPr lang="pt-BR" sz="2800" dirty="0" smtClean="0"/>
              <a:t>Teste da instalação do USRP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Abra o seguinte arquivo: </a:t>
            </a:r>
          </a:p>
          <a:p>
            <a:pPr>
              <a:buNone/>
            </a:pPr>
            <a:r>
              <a:rPr lang="pt-BR" sz="2400" dirty="0" smtClean="0"/>
              <a:t>	</a:t>
            </a:r>
            <a:r>
              <a:rPr lang="pt-BR" sz="2400" b="1" dirty="0" err="1" smtClean="0"/>
              <a:t>gnuradio-grc-examples-uhd</a:t>
            </a:r>
            <a:r>
              <a:rPr lang="pt-BR" sz="2400" b="1" dirty="0" smtClean="0"/>
              <a:t>/</a:t>
            </a:r>
            <a:r>
              <a:rPr lang="pt-BR" sz="2400" b="1" dirty="0" err="1" smtClean="0"/>
              <a:t>receiver</a:t>
            </a:r>
            <a:r>
              <a:rPr lang="pt-BR" sz="2400" b="1" dirty="0" smtClean="0"/>
              <a:t>/</a:t>
            </a:r>
            <a:r>
              <a:rPr lang="pt-BR" sz="2400" b="1" dirty="0" err="1" smtClean="0"/>
              <a:t>wfm_rx_pll</a:t>
            </a:r>
            <a:r>
              <a:rPr lang="pt-BR" sz="2400" b="1" dirty="0" smtClean="0"/>
              <a:t>.</a:t>
            </a:r>
            <a:r>
              <a:rPr lang="pt-BR" sz="2400" b="1" dirty="0" err="1" smtClean="0"/>
              <a:t>grc</a:t>
            </a:r>
            <a:r>
              <a:rPr lang="pt-BR" sz="2400" dirty="0" smtClean="0"/>
              <a:t>. </a:t>
            </a:r>
          </a:p>
          <a:p>
            <a:pPr>
              <a:buNone/>
            </a:pPr>
            <a:r>
              <a:rPr lang="pt-BR" sz="2400" dirty="0" smtClean="0"/>
              <a:t>	A seguinte tela aparecerá:</a:t>
            </a:r>
          </a:p>
          <a:p>
            <a:endParaRPr lang="pt-BR" sz="2400" dirty="0" smtClean="0"/>
          </a:p>
          <a:p>
            <a:endParaRPr lang="pt-BR" sz="2200" dirty="0" smtClean="0"/>
          </a:p>
          <a:p>
            <a:endParaRPr lang="pt-BR" dirty="0"/>
          </a:p>
        </p:txBody>
      </p:sp>
      <p:pic>
        <p:nvPicPr>
          <p:cNvPr id="4" name="Imagem 3" descr="WBF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0166" y="2571744"/>
            <a:ext cx="5876694" cy="33814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GNU Radio Companion</a:t>
            </a:r>
            <a:br>
              <a:rPr lang="pt-BR" sz="3200" dirty="0" smtClean="0"/>
            </a:br>
            <a:r>
              <a:rPr lang="pt-BR" sz="2800" dirty="0" smtClean="0"/>
              <a:t>Teste da instalação do USRP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b="1" dirty="0" smtClean="0"/>
              <a:t>Tente rodar, se der um erro, uma pequena configuração deve ser feita:</a:t>
            </a:r>
          </a:p>
          <a:p>
            <a:pPr lvl="1"/>
            <a:r>
              <a:rPr lang="pt-BR" sz="2000" b="1" dirty="0" smtClean="0"/>
              <a:t>Clique duas vezes no bloco </a:t>
            </a:r>
            <a:r>
              <a:rPr lang="pt-BR" sz="2000" b="1" i="1" dirty="0" smtClean="0"/>
              <a:t>UHD: USRP Source</a:t>
            </a:r>
          </a:p>
          <a:p>
            <a:pPr lvl="1"/>
            <a:r>
              <a:rPr lang="pt-BR" sz="2000" b="1" dirty="0" smtClean="0"/>
              <a:t>Apague a configuração existente no campo: Mb0: subdev Spec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200" dirty="0" smtClean="0"/>
          </a:p>
          <a:p>
            <a:endParaRPr lang="pt-BR" dirty="0"/>
          </a:p>
        </p:txBody>
      </p:sp>
      <p:pic>
        <p:nvPicPr>
          <p:cNvPr id="5" name="Imagem 4" descr="config_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3284984"/>
            <a:ext cx="2880000" cy="3034900"/>
          </a:xfrm>
          <a:prstGeom prst="rect">
            <a:avLst/>
          </a:prstGeom>
        </p:spPr>
      </p:pic>
      <p:pic>
        <p:nvPicPr>
          <p:cNvPr id="6" name="Imagem 5" descr="config_o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3284984"/>
            <a:ext cx="2880000" cy="30349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1048" y="292494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Antes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5398813" y="292494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Depois</a:t>
            </a:r>
            <a:endParaRPr lang="pt-BR" b="1" dirty="0"/>
          </a:p>
        </p:txBody>
      </p:sp>
      <p:sp>
        <p:nvSpPr>
          <p:cNvPr id="10" name="Seta para a direita 9"/>
          <p:cNvSpPr/>
          <p:nvPr/>
        </p:nvSpPr>
        <p:spPr bwMode="auto">
          <a:xfrm>
            <a:off x="4067944" y="4437112"/>
            <a:ext cx="864096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GNU Radio Companion</a:t>
            </a:r>
            <a:br>
              <a:rPr lang="pt-BR" sz="3200" dirty="0" smtClean="0"/>
            </a:br>
            <a:r>
              <a:rPr lang="pt-BR" sz="2800" dirty="0" smtClean="0"/>
              <a:t>Teste da instalação do USRP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 smtClean="0"/>
              <a:t>Crie o código Python e Rode o exemplo</a:t>
            </a:r>
          </a:p>
          <a:p>
            <a:r>
              <a:rPr lang="pt-BR" sz="2000" dirty="0" smtClean="0"/>
              <a:t>Você pode usar o slider para mudar a frequência central e ouvir a rádio.</a:t>
            </a:r>
          </a:p>
          <a:p>
            <a:r>
              <a:rPr lang="pt-BR" sz="2000" dirty="0" smtClean="0"/>
              <a:t>No exemplo da figura abaixo, o exemplo está sintonizado em 104,7 MHz. Nessa frequência existe uma rádio em Natal, RN.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 bwMode="auto">
          <a:xfrm>
            <a:off x="0" y="6301034"/>
            <a:ext cx="4211960" cy="548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Imagem 6" descr="Saida_F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829205"/>
            <a:ext cx="6588224" cy="38145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2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Instalação </a:t>
            </a:r>
            <a:r>
              <a:rPr lang="pt-BR" sz="2000" dirty="0"/>
              <a:t>do GNU Radio - </a:t>
            </a:r>
            <a:r>
              <a:rPr lang="pt-BR" sz="2000" dirty="0">
                <a:hlinkClick r:id="rId2"/>
              </a:rPr>
              <a:t>http://</a:t>
            </a:r>
            <a:r>
              <a:rPr lang="pt-BR" sz="2000" dirty="0" smtClean="0">
                <a:hlinkClick r:id="rId2"/>
              </a:rPr>
              <a:t>gnuradio.org/redmine/projects/gnuradio/wiki/InstallingGR</a:t>
            </a:r>
            <a:endParaRPr lang="pt-BR" sz="2000" dirty="0" smtClean="0"/>
          </a:p>
          <a:p>
            <a:endParaRPr lang="pt-BR" sz="2000" dirty="0" smtClean="0"/>
          </a:p>
          <a:p>
            <a:r>
              <a:rPr lang="pt-BR" sz="2000" dirty="0" smtClean="0"/>
              <a:t>USRP N210 Datasheet - </a:t>
            </a:r>
            <a:r>
              <a:rPr lang="pt-BR" sz="2000" dirty="0" smtClean="0">
                <a:hlinkClick r:id="rId3"/>
              </a:rPr>
              <a:t>https://www.ettus.com/content/files/06983_Ettus_N200-210_DS_Flyer_HR_1.pdf</a:t>
            </a:r>
            <a:endParaRPr lang="pt-BR" sz="2000" dirty="0" smtClean="0"/>
          </a:p>
          <a:p>
            <a:endParaRPr lang="pt-BR" sz="2000" smtClean="0"/>
          </a:p>
          <a:p>
            <a:r>
              <a:rPr lang="pt-BR" sz="2000" smtClean="0"/>
              <a:t>Atualização </a:t>
            </a:r>
            <a:r>
              <a:rPr lang="pt-BR" sz="2000" dirty="0"/>
              <a:t>de Firmware e configuração de rede local - </a:t>
            </a:r>
            <a:r>
              <a:rPr lang="pt-BR" sz="2000" dirty="0">
                <a:hlinkClick r:id="rId4"/>
              </a:rPr>
              <a:t>http://</a:t>
            </a:r>
            <a:r>
              <a:rPr lang="pt-BR" sz="2000" dirty="0" smtClean="0">
                <a:hlinkClick r:id="rId4"/>
              </a:rPr>
              <a:t>files.ettus.com/uhd_docs/manual/html/usrp2.html</a:t>
            </a:r>
            <a:endParaRPr lang="pt-BR" sz="2000" dirty="0" smtClean="0"/>
          </a:p>
          <a:p>
            <a:pPr>
              <a:buNone/>
            </a:pPr>
            <a:r>
              <a:rPr lang="pt-BR" sz="2000" dirty="0" smtClean="0"/>
              <a:t>	</a:t>
            </a:r>
            <a:r>
              <a:rPr lang="pt-BR" sz="2000" u="sng" dirty="0" smtClean="0">
                <a:solidFill>
                  <a:schemeClr val="accent2">
                    <a:lumMod val="50000"/>
                  </a:schemeClr>
                </a:solidFill>
              </a:rPr>
              <a:t>http://files.ettus.com/uhd_docs/manual/html/transport.html</a:t>
            </a:r>
            <a:endParaRPr lang="pt-BR" sz="2000" u="sng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pt-BR" sz="2000" dirty="0" smtClean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="" xmlns:p14="http://schemas.microsoft.com/office/powerpoint/2010/main" val="9903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 o GppCom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 smtClean="0"/>
              <a:t>A meta do GppCom é criar na UFRN um ambiente de P&amp;D&amp;I através de prototipagem rápida baseada em simulação via software e hardware nas áreas de sistemas de comunicação e processamento digital de sinais e imagens. O Grupo é formado pelos professores: Vicente Angelo de Sousa Junior (coordenador), Luiz Gonzaga de Queiroz Silveira Junior (vice-coordenador), Luiz Felipe de Queiroz Silveira, Marcio Eduardo da Costa Rodrigues, Adaildo Gomes D'Assunção (pesquisador associado), Cláudio Rodrigues Muniz da Silva (pesquisador associado), Cristhianne de Fátima Linhares de Vasconcelos (pesquisador associado). O GppCom está de portas abertas para novas parcerias, </a:t>
            </a:r>
            <a:r>
              <a:rPr lang="pt-BR" sz="2000" b="1" dirty="0" smtClean="0">
                <a:hlinkClick r:id="rId2"/>
              </a:rPr>
              <a:t>conheça o portfólio do grupo</a:t>
            </a:r>
            <a:r>
              <a:rPr lang="pt-BR" sz="2000" b="1" dirty="0" smtClean="0"/>
              <a:t>. </a:t>
            </a:r>
          </a:p>
          <a:p>
            <a:endParaRPr lang="pt-BR" sz="2000" b="1" dirty="0" smtClean="0"/>
          </a:p>
          <a:p>
            <a:r>
              <a:rPr lang="pt-BR" sz="2000" b="1" dirty="0" smtClean="0"/>
              <a:t>Contato: </a:t>
            </a:r>
            <a:r>
              <a:rPr lang="pt-BR" sz="2000" dirty="0" smtClean="0"/>
              <a:t>vicente.gppcom@gmail.com</a:t>
            </a:r>
          </a:p>
          <a:p>
            <a:endParaRPr lang="pt-BR" sz="2000" dirty="0" smtClean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="" xmlns:p14="http://schemas.microsoft.com/office/powerpoint/2010/main" val="9903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Introdução à Máquina Virtual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179512" y="980728"/>
            <a:ext cx="858348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400" dirty="0" smtClean="0"/>
              <a:t>Máquina virtual </a:t>
            </a:r>
          </a:p>
          <a:p>
            <a:pPr lvl="1"/>
            <a:r>
              <a:rPr lang="pt-BR" sz="2000" dirty="0" smtClean="0"/>
              <a:t>Máquinas implementadas via software que executa programas de um computador real (</a:t>
            </a:r>
            <a:r>
              <a:rPr lang="pt-BR" sz="2000" dirty="0" err="1" smtClean="0"/>
              <a:t>virtualização</a:t>
            </a:r>
            <a:r>
              <a:rPr lang="pt-BR" sz="2000" dirty="0" smtClean="0"/>
              <a:t>)</a:t>
            </a:r>
          </a:p>
          <a:p>
            <a:r>
              <a:rPr lang="pt-BR" sz="2400" dirty="0" smtClean="0"/>
              <a:t>Vantagens</a:t>
            </a:r>
          </a:p>
          <a:p>
            <a:pPr lvl="1"/>
            <a:r>
              <a:rPr lang="pt-BR" sz="2000" dirty="0" smtClean="0"/>
              <a:t>Cópia do material utilizado</a:t>
            </a:r>
          </a:p>
          <a:p>
            <a:pPr lvl="1"/>
            <a:r>
              <a:rPr lang="pt-BR" sz="2000" dirty="0" err="1" smtClean="0"/>
              <a:t>Ready</a:t>
            </a:r>
            <a:r>
              <a:rPr lang="pt-BR" sz="2000" dirty="0" smtClean="0"/>
              <a:t>-</a:t>
            </a:r>
            <a:r>
              <a:rPr lang="pt-BR" sz="2000" dirty="0" err="1" smtClean="0"/>
              <a:t>to-use</a:t>
            </a:r>
            <a:r>
              <a:rPr lang="pt-BR" sz="2000" dirty="0" smtClean="0"/>
              <a:t> </a:t>
            </a:r>
            <a:r>
              <a:rPr lang="pt-BR" sz="2000" dirty="0"/>
              <a:t>e </a:t>
            </a:r>
            <a:r>
              <a:rPr lang="pt-BR" sz="2000" dirty="0" err="1"/>
              <a:t>user-friendly</a:t>
            </a:r>
            <a:endParaRPr lang="pt-BR" sz="2000" dirty="0"/>
          </a:p>
          <a:p>
            <a:r>
              <a:rPr lang="pt-BR" sz="2400" dirty="0" smtClean="0"/>
              <a:t>Com qual programa? </a:t>
            </a:r>
          </a:p>
          <a:p>
            <a:pPr lvl="1"/>
            <a:r>
              <a:rPr lang="pt-BR" sz="2000" dirty="0" err="1" smtClean="0"/>
              <a:t>VMWare</a:t>
            </a:r>
            <a:r>
              <a:rPr lang="pt-BR" sz="2000" dirty="0" smtClean="0"/>
              <a:t>  (Windows e Linux) ou </a:t>
            </a:r>
            <a:r>
              <a:rPr lang="pt-BR" sz="2000" dirty="0" err="1" smtClean="0"/>
              <a:t>VirtualBox</a:t>
            </a:r>
            <a:r>
              <a:rPr lang="pt-BR" sz="2000" dirty="0" smtClean="0"/>
              <a:t> (Windows, Mac OS X, Linux e </a:t>
            </a:r>
            <a:r>
              <a:rPr lang="pt-BR" sz="2000" dirty="0" err="1" smtClean="0"/>
              <a:t>Solaris</a:t>
            </a:r>
            <a:r>
              <a:rPr lang="pt-BR" sz="2000" dirty="0" smtClean="0"/>
              <a:t>)</a:t>
            </a:r>
          </a:p>
          <a:p>
            <a:r>
              <a:rPr lang="pt-BR" sz="2400" dirty="0" smtClean="0"/>
              <a:t>E qual sistema operacional pode ser utilizado?</a:t>
            </a:r>
          </a:p>
          <a:p>
            <a:pPr lvl="1"/>
            <a:r>
              <a:rPr lang="pt-BR" sz="2000" dirty="0" smtClean="0"/>
              <a:t>Linux (</a:t>
            </a:r>
            <a:r>
              <a:rPr lang="pt-BR" sz="2000" dirty="0" err="1" smtClean="0"/>
              <a:t>Ubuntu</a:t>
            </a:r>
            <a:r>
              <a:rPr lang="pt-BR" sz="2000" dirty="0" smtClean="0"/>
              <a:t>), Windows, MAC</a:t>
            </a:r>
          </a:p>
          <a:p>
            <a:r>
              <a:rPr lang="pt-BR" sz="2400" dirty="0" smtClean="0"/>
              <a:t>Um comparativo pode ser achado em</a:t>
            </a:r>
          </a:p>
          <a:p>
            <a:pPr>
              <a:buNone/>
            </a:pPr>
            <a:r>
              <a:rPr lang="pt-BR" sz="1400" dirty="0" smtClean="0"/>
              <a:t>	http://www.techtudo.com.br/artigos/noticia/2013/05/vmware-ou-virtualbox-qual-o-melhor-programa-para-criar-maquina-virtual.html</a:t>
            </a:r>
          </a:p>
          <a:p>
            <a:endParaRPr lang="pt-BR" sz="2400" dirty="0"/>
          </a:p>
        </p:txBody>
      </p:sp>
      <p:pic>
        <p:nvPicPr>
          <p:cNvPr id="35842" name="Picture 2" descr="VMWware e VirtualBox, qual o melhor virtualizador ? (Foto: Divulgação)"/>
          <p:cNvPicPr>
            <a:picLocks noChangeAspect="1" noChangeArrowheads="1"/>
          </p:cNvPicPr>
          <p:nvPr/>
        </p:nvPicPr>
        <p:blipFill>
          <a:blip r:embed="rId2" cstate="print"/>
          <a:srcRect l="8468" t="5000" r="8064" b="9999"/>
          <a:stretch>
            <a:fillRect/>
          </a:stretch>
        </p:blipFill>
        <p:spPr bwMode="auto">
          <a:xfrm>
            <a:off x="5929322" y="2071678"/>
            <a:ext cx="2754568" cy="13573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616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2. Instalação da Máquina Virtual</a:t>
            </a:r>
            <a:endParaRPr lang="pt-BR" sz="3200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256584"/>
          </a:xfrm>
        </p:spPr>
        <p:txBody>
          <a:bodyPr/>
          <a:lstStyle/>
          <a:p>
            <a:r>
              <a:rPr lang="pt-BR" sz="2800" dirty="0" smtClean="0"/>
              <a:t>Para esse mini-curso usaremos o </a:t>
            </a:r>
            <a:r>
              <a:rPr lang="pt-BR" sz="2800" dirty="0" err="1" smtClean="0"/>
              <a:t>VMWare</a:t>
            </a:r>
            <a:endParaRPr lang="pt-BR" sz="2800" dirty="0" smtClean="0"/>
          </a:p>
          <a:p>
            <a:r>
              <a:rPr lang="pt-BR" sz="2800" dirty="0" smtClean="0"/>
              <a:t>Instalação</a:t>
            </a:r>
          </a:p>
          <a:p>
            <a:pPr lvl="1"/>
            <a:r>
              <a:rPr lang="pt-BR" sz="2400" dirty="0" smtClean="0"/>
              <a:t>Download em </a:t>
            </a:r>
            <a:r>
              <a:rPr lang="pt-BR" sz="2400" dirty="0" smtClean="0">
                <a:hlinkClick r:id="rId2"/>
              </a:rPr>
              <a:t>http://www.vmware.com.br/br/</a:t>
            </a:r>
            <a:endParaRPr lang="pt-BR" sz="2400" dirty="0"/>
          </a:p>
          <a:p>
            <a:pPr lvl="1"/>
            <a:r>
              <a:rPr lang="pt-BR" sz="2400" dirty="0" smtClean="0"/>
              <a:t>Selecionar a opção Player na aba Downloads</a:t>
            </a:r>
          </a:p>
          <a:p>
            <a:pPr lvl="1"/>
            <a:r>
              <a:rPr lang="pt-BR" sz="2400" dirty="0" smtClean="0"/>
              <a:t>Rodar arquivo de instalação e seguir as instruções dele.</a:t>
            </a:r>
          </a:p>
        </p:txBody>
      </p:sp>
      <p:pic>
        <p:nvPicPr>
          <p:cNvPr id="34820" name="Picture 4" descr="http://b2ni443367y3wt3t91svwsbbky.wpengine.netdna-cdn.com/wp-content/uploads/sites/11/2012/06/vmware_workstation_wallpaper1.jpg"/>
          <p:cNvPicPr>
            <a:picLocks noChangeAspect="1" noChangeArrowheads="1"/>
          </p:cNvPicPr>
          <p:nvPr/>
        </p:nvPicPr>
        <p:blipFill>
          <a:blip r:embed="rId3" cstate="print"/>
          <a:srcRect l="32143" t="22199" r="32142" b="6447"/>
          <a:stretch>
            <a:fillRect/>
          </a:stretch>
        </p:blipFill>
        <p:spPr bwMode="auto">
          <a:xfrm>
            <a:off x="1071538" y="3714752"/>
            <a:ext cx="2071702" cy="2330665"/>
          </a:xfrm>
          <a:prstGeom prst="rect">
            <a:avLst/>
          </a:prstGeom>
          <a:noFill/>
        </p:spPr>
      </p:pic>
      <p:pic>
        <p:nvPicPr>
          <p:cNvPr id="34822" name="Picture 6" descr="http://www.kerodicas.com/wp-content/uploads/2011/10/VMWa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496" y="3571876"/>
            <a:ext cx="4572000" cy="2571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594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</a:t>
            </a:r>
            <a:r>
              <a:rPr lang="pt-BR" sz="3200" dirty="0" smtClean="0"/>
              <a:t>. Iniciando a Máquina Virtual</a:t>
            </a:r>
            <a:endParaRPr lang="pt-BR" sz="3200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744184"/>
            <a:ext cx="8583488" cy="5256584"/>
          </a:xfrm>
        </p:spPr>
        <p:txBody>
          <a:bodyPr/>
          <a:lstStyle/>
          <a:p>
            <a:r>
              <a:rPr lang="pt-BR" dirty="0" smtClean="0"/>
              <a:t>No Linux, via terminal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No Windows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7116"/>
          <a:stretch>
            <a:fillRect/>
          </a:stretch>
        </p:blipFill>
        <p:spPr bwMode="auto">
          <a:xfrm>
            <a:off x="785786" y="1500174"/>
            <a:ext cx="5467350" cy="65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 l="549" t="33203" r="64312" b="5273"/>
          <a:stretch>
            <a:fillRect/>
          </a:stretch>
        </p:blipFill>
        <p:spPr bwMode="auto">
          <a:xfrm>
            <a:off x="785786" y="3000371"/>
            <a:ext cx="3500462" cy="344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1060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</a:t>
            </a:r>
            <a:r>
              <a:rPr lang="pt-BR" sz="3200" dirty="0" smtClean="0"/>
              <a:t>. Iniciando a Máquina Virtual</a:t>
            </a:r>
            <a:endParaRPr lang="pt-BR" sz="3200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583488" cy="5256584"/>
          </a:xfrm>
        </p:spPr>
        <p:txBody>
          <a:bodyPr/>
          <a:lstStyle/>
          <a:p>
            <a:r>
              <a:rPr lang="pt-BR" sz="2800" dirty="0" smtClean="0"/>
              <a:t>Em seguida, deve ter-se uma tela como a seguinte: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32" y="1928802"/>
            <a:ext cx="4525714" cy="402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000628" y="6143644"/>
            <a:ext cx="3830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Clique em </a:t>
            </a:r>
            <a:r>
              <a:rPr lang="pt-BR" b="1" i="1" dirty="0" smtClean="0"/>
              <a:t>Open a Virtual Machine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 bwMode="auto">
          <a:xfrm rot="16200000" flipV="1">
            <a:off x="5643570" y="4286256"/>
            <a:ext cx="2571768" cy="10001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="" xmlns:p14="http://schemas.microsoft.com/office/powerpoint/2010/main" val="280052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3</a:t>
            </a:r>
            <a:r>
              <a:rPr lang="pt-BR" sz="3200" dirty="0" smtClean="0"/>
              <a:t>. Iniciando a Máquina Virtual</a:t>
            </a:r>
            <a:endParaRPr lang="pt-BR" sz="3200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83488" cy="5256584"/>
          </a:xfrm>
        </p:spPr>
        <p:txBody>
          <a:bodyPr/>
          <a:lstStyle/>
          <a:p>
            <a:r>
              <a:rPr lang="pt-BR" sz="2400" dirty="0" smtClean="0"/>
              <a:t>Aparecerá a janela a seguir. Selecione o </a:t>
            </a:r>
            <a:r>
              <a:rPr lang="pt-BR" sz="2400" dirty="0"/>
              <a:t>arquivo de máquina </a:t>
            </a:r>
            <a:r>
              <a:rPr lang="pt-BR" sz="2400" dirty="0" smtClean="0"/>
              <a:t>virtual (</a:t>
            </a:r>
            <a:r>
              <a:rPr lang="pt-BR" sz="2400" dirty="0" err="1" smtClean="0"/>
              <a:t>Minicurso</a:t>
            </a:r>
            <a:r>
              <a:rPr lang="pt-BR" sz="2400" dirty="0" smtClean="0"/>
              <a:t>.</a:t>
            </a:r>
            <a:r>
              <a:rPr lang="pt-BR" sz="2400" dirty="0" err="1" smtClean="0"/>
              <a:t>vmx</a:t>
            </a:r>
            <a:r>
              <a:rPr lang="pt-BR" sz="2400" dirty="0" smtClean="0"/>
              <a:t>). O arquivo deve ter sido copiado para o HD ou aberto do </a:t>
            </a:r>
            <a:r>
              <a:rPr lang="pt-BR" sz="2400" dirty="0" err="1" smtClean="0"/>
              <a:t>pendrive</a:t>
            </a:r>
            <a:r>
              <a:rPr lang="pt-BR" sz="2400" dirty="0" smtClean="0"/>
              <a:t>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08" y="2428868"/>
            <a:ext cx="5183284" cy="400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537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at work design templat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FFFFD9"/>
        </a:lt1>
        <a:dk2>
          <a:srgbClr val="000000"/>
        </a:dk2>
        <a:lt2>
          <a:srgbClr val="7F7F7D"/>
        </a:lt2>
        <a:accent1>
          <a:srgbClr val="DEDACF"/>
        </a:accent1>
        <a:accent2>
          <a:srgbClr val="536D89"/>
        </a:accent2>
        <a:accent3>
          <a:srgbClr val="FFFFE9"/>
        </a:accent3>
        <a:accent4>
          <a:srgbClr val="404040"/>
        </a:accent4>
        <a:accent5>
          <a:srgbClr val="ECEAE4"/>
        </a:accent5>
        <a:accent6>
          <a:srgbClr val="4A627C"/>
        </a:accent6>
        <a:hlink>
          <a:srgbClr val="943C35"/>
        </a:hlink>
        <a:folHlink>
          <a:srgbClr val="63406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E1EAED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EEF3F4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85B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666666"/>
        </a:dk1>
        <a:lt1>
          <a:srgbClr val="FFFFFF"/>
        </a:lt1>
        <a:dk2>
          <a:srgbClr val="000000"/>
        </a:dk2>
        <a:lt2>
          <a:srgbClr val="333333"/>
        </a:lt2>
        <a:accent1>
          <a:srgbClr val="D7DCC8"/>
        </a:accent1>
        <a:accent2>
          <a:srgbClr val="8DC6FF"/>
        </a:accent2>
        <a:accent3>
          <a:srgbClr val="FFFFFF"/>
        </a:accent3>
        <a:accent4>
          <a:srgbClr val="565656"/>
        </a:accent4>
        <a:accent5>
          <a:srgbClr val="E8EBE0"/>
        </a:accent5>
        <a:accent6>
          <a:srgbClr val="7FB3E7"/>
        </a:accent6>
        <a:hlink>
          <a:srgbClr val="0066CC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58572B"/>
        </a:dk1>
        <a:lt1>
          <a:srgbClr val="FFFFFF"/>
        </a:lt1>
        <a:dk2>
          <a:srgbClr val="808000"/>
        </a:dk2>
        <a:lt2>
          <a:srgbClr val="333333"/>
        </a:lt2>
        <a:accent1>
          <a:srgbClr val="CCCC99"/>
        </a:accent1>
        <a:accent2>
          <a:srgbClr val="FFFFCC"/>
        </a:accent2>
        <a:accent3>
          <a:srgbClr val="FFFFFF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666633"/>
        </a:dk1>
        <a:lt1>
          <a:srgbClr val="008080"/>
        </a:lt1>
        <a:dk2>
          <a:srgbClr val="808000"/>
        </a:dk2>
        <a:lt2>
          <a:srgbClr val="005A58"/>
        </a:lt2>
        <a:accent1>
          <a:srgbClr val="B5C6B3"/>
        </a:accent1>
        <a:accent2>
          <a:srgbClr val="FFA962"/>
        </a:accent2>
        <a:accent3>
          <a:srgbClr val="AAC0C0"/>
        </a:accent3>
        <a:accent4>
          <a:srgbClr val="56562A"/>
        </a:accent4>
        <a:accent5>
          <a:srgbClr val="D7DFD6"/>
        </a:accent5>
        <a:accent6>
          <a:srgbClr val="E79958"/>
        </a:accent6>
        <a:hlink>
          <a:srgbClr val="FFEFCE"/>
        </a:hlink>
        <a:folHlink>
          <a:srgbClr val="A741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3366"/>
        </a:dk1>
        <a:lt1>
          <a:srgbClr val="A28E73"/>
        </a:lt1>
        <a:dk2>
          <a:srgbClr val="000099"/>
        </a:dk2>
        <a:lt2>
          <a:srgbClr val="D2C368"/>
        </a:lt2>
        <a:accent1>
          <a:srgbClr val="D1EBEA"/>
        </a:accent1>
        <a:accent2>
          <a:srgbClr val="CEC975"/>
        </a:accent2>
        <a:accent3>
          <a:srgbClr val="AAAACA"/>
        </a:accent3>
        <a:accent4>
          <a:srgbClr val="8A7861"/>
        </a:accent4>
        <a:accent5>
          <a:srgbClr val="E5F3F3"/>
        </a:accent5>
        <a:accent6>
          <a:srgbClr val="BAB669"/>
        </a:accent6>
        <a:hlink>
          <a:srgbClr val="7EBA93"/>
        </a:hlink>
        <a:folHlink>
          <a:srgbClr val="F09D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36699"/>
        </a:dk1>
        <a:lt1>
          <a:srgbClr val="969696"/>
        </a:lt1>
        <a:dk2>
          <a:srgbClr val="000000"/>
        </a:dk2>
        <a:lt2>
          <a:srgbClr val="517FA1"/>
        </a:lt2>
        <a:accent1>
          <a:srgbClr val="F3F5DD"/>
        </a:accent1>
        <a:accent2>
          <a:srgbClr val="CB4B0A"/>
        </a:accent2>
        <a:accent3>
          <a:srgbClr val="AAAAAA"/>
        </a:accent3>
        <a:accent4>
          <a:srgbClr val="7F7F7F"/>
        </a:accent4>
        <a:accent5>
          <a:srgbClr val="F8F9EB"/>
        </a:accent5>
        <a:accent6>
          <a:srgbClr val="B84308"/>
        </a:accent6>
        <a:hlink>
          <a:srgbClr val="D4B224"/>
        </a:hlink>
        <a:folHlink>
          <a:srgbClr val="D58E5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5C1F00"/>
        </a:dk1>
        <a:lt1>
          <a:srgbClr val="8FA418"/>
        </a:lt1>
        <a:dk2>
          <a:srgbClr val="800000"/>
        </a:dk2>
        <a:lt2>
          <a:srgbClr val="A89546"/>
        </a:lt2>
        <a:accent1>
          <a:srgbClr val="EDF6BE"/>
        </a:accent1>
        <a:accent2>
          <a:srgbClr val="ADBC00"/>
        </a:accent2>
        <a:accent3>
          <a:srgbClr val="C0AAAA"/>
        </a:accent3>
        <a:accent4>
          <a:srgbClr val="798B13"/>
        </a:accent4>
        <a:accent5>
          <a:srgbClr val="F4FADB"/>
        </a:accent5>
        <a:accent6>
          <a:srgbClr val="9CAA00"/>
        </a:accent6>
        <a:hlink>
          <a:srgbClr val="FF7500"/>
        </a:hlink>
        <a:folHlink>
          <a:srgbClr val="3E5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7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8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9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2299</TotalTime>
  <Words>1590</Words>
  <Application>Microsoft Office PowerPoint</Application>
  <PresentationFormat>Apresentação na tela (4:3)</PresentationFormat>
  <Paragraphs>293</Paragraphs>
  <Slides>45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Technology at work design template</vt:lpstr>
      <vt:lpstr>Slide 1</vt:lpstr>
      <vt:lpstr>Objetivos</vt:lpstr>
      <vt:lpstr>Sumário</vt:lpstr>
      <vt:lpstr>Agenda</vt:lpstr>
      <vt:lpstr>1. Introdução à Máquina Virtual</vt:lpstr>
      <vt:lpstr>2. Instalação da Máquina Virtual</vt:lpstr>
      <vt:lpstr>3. Iniciando a Máquina Virtual</vt:lpstr>
      <vt:lpstr>3. Iniciando a Máquina Virtual</vt:lpstr>
      <vt:lpstr>3. Iniciando a Máquina Virtual</vt:lpstr>
      <vt:lpstr>3. Iniciando a Máquina Virtual</vt:lpstr>
      <vt:lpstr>3. Iniciando a Máquina Virtual</vt:lpstr>
      <vt:lpstr>3. Iniciando a Máquina Virtual</vt:lpstr>
      <vt:lpstr>Outras configurações</vt:lpstr>
      <vt:lpstr>Outras configurações</vt:lpstr>
      <vt:lpstr>Outras configurações</vt:lpstr>
      <vt:lpstr>Agenda</vt:lpstr>
      <vt:lpstr>Pré-requisitos</vt:lpstr>
      <vt:lpstr>Instalação do GNU Radio no Linux</vt:lpstr>
      <vt:lpstr>Agenda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 Máquina virtual</vt:lpstr>
      <vt:lpstr>Instalação da USRP N210 Máquina virtual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Instalação da USRP N210</vt:lpstr>
      <vt:lpstr>Agenda</vt:lpstr>
      <vt:lpstr>GNU Radio Companion Teste da instalação do GNU Radio</vt:lpstr>
      <vt:lpstr>GNU Radio Companion Teste da instalação do GNU Radio</vt:lpstr>
      <vt:lpstr>GNU Radio Companion Teste da instalação do GNU Radio</vt:lpstr>
      <vt:lpstr>GNU Radio Companion Teste da instalação do GNU Radio</vt:lpstr>
      <vt:lpstr>GNU Radio Companion Teste da instalação do USRP</vt:lpstr>
      <vt:lpstr>GNU Radio Companion Teste da instalação do USRP</vt:lpstr>
      <vt:lpstr>GNU Radio Companion Teste da instalação do USRP</vt:lpstr>
      <vt:lpstr>GNU Radio Companion Teste da instalação do USRP</vt:lpstr>
      <vt:lpstr>Referências</vt:lpstr>
      <vt:lpstr>Sobre o GppCom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Comunicações Móveis</dc:title>
  <dc:creator>Elder</dc:creator>
  <cp:lastModifiedBy>Vicente Sousa</cp:lastModifiedBy>
  <cp:revision>645</cp:revision>
  <dcterms:created xsi:type="dcterms:W3CDTF">2010-09-08T14:21:37Z</dcterms:created>
  <dcterms:modified xsi:type="dcterms:W3CDTF">2015-09-27T13:33:06Z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TC010721571046</vt:lpwstr>
  </property>
</Properties>
</file>